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678" r:id="rId2"/>
    <p:sldId id="543" r:id="rId3"/>
    <p:sldId id="670" r:id="rId4"/>
    <p:sldId id="612" r:id="rId5"/>
    <p:sldId id="613" r:id="rId6"/>
    <p:sldId id="614" r:id="rId7"/>
    <p:sldId id="615" r:id="rId8"/>
    <p:sldId id="616" r:id="rId9"/>
    <p:sldId id="658" r:id="rId10"/>
    <p:sldId id="617" r:id="rId11"/>
    <p:sldId id="610" r:id="rId12"/>
    <p:sldId id="654" r:id="rId13"/>
    <p:sldId id="620" r:id="rId14"/>
    <p:sldId id="621" r:id="rId15"/>
    <p:sldId id="622" r:id="rId16"/>
    <p:sldId id="655" r:id="rId17"/>
    <p:sldId id="656" r:id="rId18"/>
    <p:sldId id="623" r:id="rId19"/>
    <p:sldId id="666" r:id="rId20"/>
    <p:sldId id="624" r:id="rId21"/>
    <p:sldId id="677" r:id="rId22"/>
    <p:sldId id="625" r:id="rId23"/>
    <p:sldId id="626" r:id="rId24"/>
    <p:sldId id="627" r:id="rId25"/>
    <p:sldId id="628" r:id="rId26"/>
    <p:sldId id="659" r:id="rId27"/>
    <p:sldId id="660" r:id="rId28"/>
    <p:sldId id="661" r:id="rId29"/>
    <p:sldId id="662" r:id="rId30"/>
    <p:sldId id="664" r:id="rId31"/>
    <p:sldId id="665" r:id="rId32"/>
    <p:sldId id="632" r:id="rId33"/>
    <p:sldId id="589" r:id="rId34"/>
    <p:sldId id="611" r:id="rId35"/>
    <p:sldId id="673" r:id="rId36"/>
    <p:sldId id="638" r:id="rId37"/>
    <p:sldId id="637" r:id="rId38"/>
    <p:sldId id="635" r:id="rId39"/>
    <p:sldId id="675" r:id="rId40"/>
    <p:sldId id="649" r:id="rId41"/>
    <p:sldId id="674" r:id="rId42"/>
    <p:sldId id="663" r:id="rId43"/>
    <p:sldId id="679" r:id="rId44"/>
    <p:sldId id="572" r:id="rId45"/>
    <p:sldId id="574" r:id="rId46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FFCC"/>
    <a:srgbClr val="000066"/>
    <a:srgbClr val="99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3584" autoAdjust="0"/>
  </p:normalViewPr>
  <p:slideViewPr>
    <p:cSldViewPr>
      <p:cViewPr varScale="1">
        <p:scale>
          <a:sx n="76" d="100"/>
          <a:sy n="76" d="100"/>
        </p:scale>
        <p:origin x="-1048" y="-104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2192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tags" Target="tags/tag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5.xml"/><Relationship Id="rId3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A11A76-E010-E64A-9721-C3A22C2A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1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98B7675-986A-4C4B-ADA0-FFB57BC6E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Engineers use architectures to get things right before implementation or even detailed</a:t>
            </a:r>
            <a:r>
              <a:rPr lang="en-US" baseline="0" dirty="0" smtClean="0"/>
              <a:t> design…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46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www.colindellis.com</a:t>
            </a:r>
            <a:r>
              <a:rPr lang="en-US" dirty="0" smtClean="0"/>
              <a:t>/</a:t>
            </a:r>
            <a:r>
              <a:rPr lang="en-US" dirty="0" err="1" smtClean="0"/>
              <a:t>pmo</a:t>
            </a:r>
            <a:r>
              <a:rPr lang="en-US" dirty="0" smtClean="0"/>
              <a:t>-killing-</a:t>
            </a:r>
            <a:r>
              <a:rPr lang="en-US" dirty="0" err="1" smtClean="0"/>
              <a:t>projectmanagement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3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 </a:t>
            </a:r>
            <a:r>
              <a:rPr lang="en-US" dirty="0" smtClean="0"/>
              <a:t>Please name three Epic</a:t>
            </a:r>
            <a:r>
              <a:rPr lang="en-US" baseline="0" dirty="0" smtClean="0"/>
              <a:t> / Infamous Software Failures.  </a:t>
            </a:r>
          </a:p>
          <a:p>
            <a:r>
              <a:rPr lang="en-US" baseline="0" dirty="0" smtClean="0"/>
              <a:t>[European Space Agency’s </a:t>
            </a:r>
            <a:r>
              <a:rPr lang="en-US" baseline="0" dirty="0" err="1" smtClean="0"/>
              <a:t>Ariane</a:t>
            </a:r>
            <a:r>
              <a:rPr lang="en-US" baseline="0" dirty="0" smtClean="0"/>
              <a:t> 5 Explosion</a:t>
            </a:r>
          </a:p>
          <a:p>
            <a:r>
              <a:rPr lang="en-US" baseline="0" dirty="0" smtClean="0"/>
              <a:t>Hospital Radiation Incident</a:t>
            </a:r>
          </a:p>
          <a:p>
            <a:r>
              <a:rPr lang="en-US" baseline="0" dirty="0" smtClean="0"/>
              <a:t>London Ambulance Service</a:t>
            </a:r>
          </a:p>
          <a:p>
            <a:r>
              <a:rPr lang="en-US" baseline="0" dirty="0" smtClean="0"/>
              <a:t>Denver Airport Baggage Handler</a:t>
            </a:r>
          </a:p>
          <a:p>
            <a:r>
              <a:rPr lang="en-US" baseline="0" dirty="0" smtClean="0"/>
              <a:t>East Coast Blackout </a:t>
            </a:r>
            <a:br>
              <a:rPr lang="en-US" baseline="0" dirty="0" smtClean="0"/>
            </a:br>
            <a:r>
              <a:rPr lang="en-US" baseline="0" dirty="0" smtClean="0"/>
              <a:t>(cascading power plant failures)</a:t>
            </a:r>
          </a:p>
          <a:p>
            <a:r>
              <a:rPr lang="en-US" baseline="0" dirty="0" smtClean="0"/>
              <a:t>AT&amp;T Switch Failure -$Billion bug</a:t>
            </a:r>
          </a:p>
          <a:p>
            <a:r>
              <a:rPr lang="en-US" baseline="0" dirty="0" smtClean="0"/>
              <a:t>FAA’s Advanced Automation System</a:t>
            </a:r>
          </a:p>
          <a:p>
            <a:r>
              <a:rPr lang="en-US" baseline="0" dirty="0" smtClean="0"/>
              <a:t>NASA Mars Lander]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334BE-3787-8B49-AEEA-70CA2F37CE78}" type="slidenum">
              <a:rPr lang="en-US"/>
              <a:pPr/>
              <a:t>13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438" tIns="46881" rIns="95438" bIns="4688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Q: </a:t>
            </a:r>
            <a:r>
              <a:rPr lang="en-US" sz="2000" dirty="0" smtClean="0"/>
              <a:t>What was the technical</a:t>
            </a:r>
            <a:r>
              <a:rPr lang="en-US" sz="2000" baseline="0" dirty="0" smtClean="0"/>
              <a:t> cause of the </a:t>
            </a:r>
            <a:r>
              <a:rPr lang="en-US" sz="2000" baseline="0" dirty="0" err="1" smtClean="0"/>
              <a:t>Ariane</a:t>
            </a:r>
            <a:r>
              <a:rPr lang="en-US" sz="2000" baseline="0" dirty="0" smtClean="0"/>
              <a:t> 5 explosion and the management cause?  [Technical: Operand Error due to 64bit to 16bit conversion. Business: Unknown Reuse Risk]</a:t>
            </a:r>
            <a:endParaRPr lang="en-US" sz="20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/>
              <a:t>Ariane</a:t>
            </a:r>
            <a:r>
              <a:rPr lang="en-US" sz="2000" dirty="0" smtClean="0"/>
              <a:t> 4 accelerated much slower, used different trajectory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On Board Computer interpreted SRI diagnostic pattern as flight data and commanded nozzle deflection</a:t>
            </a:r>
            <a:endParaRPr lang="en-US" dirty="0" smtClean="0"/>
          </a:p>
          <a:p>
            <a:r>
              <a:rPr lang="en-US" dirty="0" err="1" smtClean="0"/>
              <a:t>SRIs</a:t>
            </a:r>
            <a:r>
              <a:rPr lang="en-US" dirty="0" smtClean="0"/>
              <a:t>  </a:t>
            </a:r>
            <a:r>
              <a:rPr lang="en-US" sz="1400" dirty="0"/>
              <a:t>measuring the attitude and  movements of the </a:t>
            </a:r>
            <a:r>
              <a:rPr lang="en-US" sz="1400" dirty="0" smtClean="0"/>
              <a:t>launcher.</a:t>
            </a:r>
          </a:p>
          <a:p>
            <a:r>
              <a:rPr lang="en-US" sz="1400" dirty="0"/>
              <a:t>Horizontal attitude sensor caused overflow. </a:t>
            </a:r>
          </a:p>
        </p:txBody>
      </p:sp>
      <p:sp>
        <p:nvSpPr>
          <p:cNvPr id="57037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Computer Aided Dispatch System to automate human-intensive processes of manual dispatch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Call Taking (assumed to be better)</a:t>
            </a:r>
            <a:r>
              <a:rPr lang="en-US" sz="2000" baseline="0" dirty="0" smtClean="0"/>
              <a:t>  - </a:t>
            </a:r>
            <a:r>
              <a:rPr lang="en-US" sz="2000" dirty="0" smtClean="0"/>
              <a:t>Receive calls, record incident details, pinpoint location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System went live on 26th October 1992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Taken offline next day and reverted to semi-manual dispatching on 28th October 1992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Increased incident errors </a:t>
            </a:r>
            <a:r>
              <a:rPr lang="en-US" sz="2400" dirty="0" smtClean="0">
                <a:latin typeface="ヒラギノ角ゴ ProN W3" charset="-128"/>
              </a:rPr>
              <a:t>=&gt;</a:t>
            </a:r>
            <a:r>
              <a:rPr lang="en-US" sz="2400" dirty="0" smtClean="0"/>
              <a:t>increased number of exceptions </a:t>
            </a:r>
            <a:r>
              <a:rPr lang="en-US" sz="2400" dirty="0" smtClean="0">
                <a:latin typeface="ヒラギノ角ゴ ProN W3" charset="-128"/>
              </a:rPr>
              <a:t>=&gt;</a:t>
            </a:r>
            <a:r>
              <a:rPr lang="en-US" sz="2400" dirty="0" smtClean="0"/>
              <a:t>increased incorrect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Multiple ambulances sent to same location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Closest ambulance not chosen for dispatch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Q</a:t>
            </a:r>
            <a:r>
              <a:rPr lang="en-US" dirty="0" smtClean="0"/>
              <a:t>: What are the top two reasons</a:t>
            </a:r>
            <a:r>
              <a:rPr lang="en-US" baseline="0" dirty="0" smtClean="0"/>
              <a:t> s</a:t>
            </a:r>
            <a:r>
              <a:rPr lang="en-US" dirty="0" smtClean="0"/>
              <a:t>oftware projects fail? [1.</a:t>
            </a:r>
            <a:r>
              <a:rPr lang="en-US" sz="1200" dirty="0" smtClean="0"/>
              <a:t>Unrealistic or unarticulated project goals </a:t>
            </a:r>
            <a:r>
              <a:rPr lang="en-US" sz="1200" baseline="0" dirty="0" smtClean="0"/>
              <a:t> </a:t>
            </a:r>
            <a:r>
              <a:rPr lang="en-US" sz="1200" dirty="0" smtClean="0"/>
              <a:t>2. Inaccurate estimates of needed resources 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296F7-12EE-E544-96BF-CB94C3436631}" type="slidenum">
              <a:rPr lang="en-US"/>
              <a:pPr/>
              <a:t>20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/>
              <a:t>Everyone likes to feel that they’re making progress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When the team starts to code as soon as the project begins, they see immediate gains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When problems become more complex (as they always do!), the work gets bogged down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In the best case, a team that begins programming too soon will end up writing good software that solves the wrong problem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6607-DB23-C742-8D3B-5194DD248DB3}" type="slidenum">
              <a:rPr lang="en-US"/>
              <a:pPr/>
              <a:t>22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Q: </a:t>
            </a:r>
            <a:r>
              <a:rPr lang="en-US" dirty="0" smtClean="0"/>
              <a:t>Why do project teams</a:t>
            </a:r>
            <a:r>
              <a:rPr lang="en-US" baseline="0" dirty="0" smtClean="0"/>
              <a:t> often have unrealistic perceptions about the amount of work involved in a project?  [</a:t>
            </a:r>
            <a:r>
              <a:rPr lang="en-US" dirty="0" smtClean="0"/>
              <a:t>From far away, most complex problems seem simple to solve]</a:t>
            </a:r>
          </a:p>
          <a:p>
            <a:endParaRPr lang="en-US" dirty="0" smtClean="0"/>
          </a:p>
          <a:p>
            <a:r>
              <a:rPr lang="en-US" dirty="0" smtClean="0"/>
              <a:t>From far away, most complex problems seem simple to solve</a:t>
            </a:r>
          </a:p>
          <a:p>
            <a:r>
              <a:rPr lang="en-US" dirty="0" smtClean="0"/>
              <a:t>Teams can commit to impossible deadlines by being overly optimistic and not thinking through the work</a:t>
            </a:r>
          </a:p>
          <a:p>
            <a:r>
              <a:rPr lang="en-US" dirty="0" smtClean="0"/>
              <a:t>Few people realize the deadline is optimistic until it’s blown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33F46-4768-E845-86BB-8047A6F8853A}" type="slidenum">
              <a:rPr lang="en-US"/>
              <a:pPr/>
              <a:t>23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Q: </a:t>
            </a:r>
            <a:r>
              <a:rPr lang="en-US" sz="1200" i="1" dirty="0" smtClean="0">
                <a:solidFill>
                  <a:srgbClr val="CC0000"/>
                </a:solidFill>
              </a:rPr>
              <a:t>The later the problems are found in the ____________, the more likely they are to cause the ________ to fail.  [life cycle, project]</a:t>
            </a:r>
            <a:endParaRPr lang="en-US" sz="1200" dirty="0" smtClean="0"/>
          </a:p>
          <a:p>
            <a:r>
              <a:rPr lang="en-US" sz="1200" dirty="0" smtClean="0"/>
              <a:t>Projects can address the wrong needs</a:t>
            </a:r>
          </a:p>
          <a:p>
            <a:r>
              <a:rPr lang="en-US" sz="1200" dirty="0" smtClean="0"/>
              <a:t>Requirements can specify incorrect behavior</a:t>
            </a:r>
          </a:p>
          <a:p>
            <a:r>
              <a:rPr lang="en-US" sz="1200" dirty="0" smtClean="0"/>
              <a:t>Design, architecture and code can be technically flawed</a:t>
            </a:r>
          </a:p>
          <a:p>
            <a:r>
              <a:rPr lang="en-US" sz="1200" dirty="0" smtClean="0"/>
              <a:t>Test plans can miss functionality</a:t>
            </a:r>
          </a:p>
          <a:p>
            <a:r>
              <a:rPr lang="en-US" sz="1200" dirty="0" smtClean="0"/>
              <a:t>The later these problems are found, the more likely they are to cause the project to fail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294DD-074E-1449-B415-46E1A4E893B5}" type="slidenum">
              <a:rPr lang="en-US"/>
              <a:pPr/>
              <a:t>24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/>
              <a:t>Programmers don’t have good control of their source code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Code written by one person is often difficult for another person to understand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Programmers don’t test their code, which makes diagnosing and fixing bugs more expensive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The team does not have a good sense of the overall health of the project.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37948-84B9-FB47-9196-9FF3971B6AE3}" type="slidenum">
              <a:rPr lang="en-US"/>
              <a:pPr/>
              <a:t>25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 smtClean="0"/>
              <a:t>Everyone assumes that the testers will catch all of the defects that were injected throughout the project.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When testers look for defects, managers tell them they are wasting time.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When testers find defects, programmers are antagonized because they feel that they are being personally criticized.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When testers miss defects, everyone blames them for not being perfect.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5F928-4A9D-8E47-BA0F-43858CEFE87F}" type="slidenum">
              <a:rPr lang="en-US"/>
              <a:pPr/>
              <a:t>3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(23</a:t>
            </a:r>
            <a:r>
              <a:rPr lang="en-US" baseline="0" dirty="0" smtClean="0"/>
              <a:t> min) </a:t>
            </a:r>
            <a:r>
              <a:rPr lang="en-US" dirty="0" smtClean="0"/>
              <a:t>We will look at these a bit closer tomorrow…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lvl="4"/>
            <a:fld id="{C0DEC4D1-BD6F-E943-86CB-89A70F7669E4}" type="slidenum">
              <a:rPr lang="en-US"/>
              <a:pPr lvl="4"/>
              <a:t>27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fact that good techniques aren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being commonly used doesn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mean they don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exist.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where CSSE</a:t>
            </a:r>
            <a:r>
              <a:rPr lang="en-US" baseline="0" dirty="0" smtClean="0"/>
              <a:t> 371 and 372 kind of come together… </a:t>
            </a:r>
          </a:p>
          <a:p>
            <a:r>
              <a:rPr lang="en-US" baseline="0" dirty="0" err="1" smtClean="0"/>
              <a:t>Sriram</a:t>
            </a:r>
            <a:r>
              <a:rPr lang="en-US" baseline="0" dirty="0" smtClean="0"/>
              <a:t> looks at RE practices to address the problem while we look at PM practices</a:t>
            </a:r>
          </a:p>
          <a:p>
            <a:r>
              <a:rPr lang="en-US" baseline="0" dirty="0" smtClean="0"/>
              <a:t>They are both necessary to be </a:t>
            </a:r>
            <a:r>
              <a:rPr lang="en-US" baseline="0" smtClean="0"/>
              <a:t>a competent software </a:t>
            </a:r>
            <a:r>
              <a:rPr lang="en-US" baseline="0" dirty="0" smtClean="0"/>
              <a:t>engineer!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7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078D-589E-4D47-A489-56FA001BE428}" type="slidenum">
              <a:rPr lang="en-US"/>
              <a:pPr/>
              <a:t>30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Q:</a:t>
            </a:r>
            <a:r>
              <a:rPr lang="en-US" b="1" baseline="0" dirty="0" smtClean="0"/>
              <a:t> </a:t>
            </a:r>
            <a:r>
              <a:rPr lang="en-US" sz="1200" dirty="0" smtClean="0"/>
              <a:t>Making sure all decisions are based on openly shared information engenders important</a:t>
            </a:r>
            <a:r>
              <a:rPr lang="en-US" sz="1200" baseline="0" dirty="0" smtClean="0"/>
              <a:t> factor in a successful team?  [trust]</a:t>
            </a:r>
            <a:endParaRPr lang="en-US" dirty="0" smtClean="0"/>
          </a:p>
          <a:p>
            <a:r>
              <a:rPr lang="en-US" dirty="0" smtClean="0"/>
              <a:t>Culture</a:t>
            </a:r>
            <a:r>
              <a:rPr lang="en-US" baseline="0" dirty="0" smtClean="0"/>
              <a:t> </a:t>
            </a:r>
            <a:r>
              <a:rPr lang="en-US" dirty="0" smtClean="0"/>
              <a:t>of transparency, where everyone who needs information knows where to find it and is comfortable looking at it.</a:t>
            </a:r>
          </a:p>
          <a:p>
            <a:r>
              <a:rPr lang="en-US" dirty="0" smtClean="0"/>
              <a:t>All project documents shared with the entire team, managers, stakeholders, users ...</a:t>
            </a:r>
          </a:p>
          <a:p>
            <a:r>
              <a:rPr lang="en-US" dirty="0" smtClean="0"/>
              <a:t>Managers need to trust team members. </a:t>
            </a:r>
            <a:r>
              <a:rPr lang="en-US" baseline="0" dirty="0" smtClean="0"/>
              <a:t>  </a:t>
            </a:r>
            <a:r>
              <a:rPr lang="en-US" dirty="0" smtClean="0"/>
              <a:t>If you don’t have a good reason to veto an idea, don’t.</a:t>
            </a:r>
          </a:p>
          <a:p>
            <a:r>
              <a:rPr lang="en-US" dirty="0" smtClean="0"/>
              <a:t>Review everything, test everything.</a:t>
            </a:r>
            <a:r>
              <a:rPr lang="en-US" baseline="0" dirty="0" smtClean="0"/>
              <a:t>   </a:t>
            </a:r>
            <a:r>
              <a:rPr lang="en-US" dirty="0" smtClean="0"/>
              <a:t>Use reviews to find defects – but don’t expect the review to be perfect.</a:t>
            </a:r>
          </a:p>
          <a:p>
            <a:r>
              <a:rPr lang="en-US" dirty="0" smtClean="0"/>
              <a:t>Use reviews to gain a real commitment from the team.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4078D-589E-4D47-A489-56FA001BE428}" type="slidenum">
              <a:rPr lang="en-US"/>
              <a:pPr/>
              <a:t>31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</a:t>
            </a:r>
            <a:r>
              <a:rPr lang="en-US" dirty="0" smtClean="0"/>
              <a:t>: Shortening/Reducing</a:t>
            </a:r>
            <a:r>
              <a:rPr lang="en-US" baseline="0" dirty="0" smtClean="0"/>
              <a:t> </a:t>
            </a:r>
            <a:r>
              <a:rPr lang="en-US" dirty="0" smtClean="0"/>
              <a:t>important tasks</a:t>
            </a:r>
            <a:r>
              <a:rPr lang="en-US" baseline="0" dirty="0" smtClean="0"/>
              <a:t> like </a:t>
            </a:r>
            <a:r>
              <a:rPr lang="en-US" dirty="0" smtClean="0"/>
              <a:t>estimation, reviews, requirements gathering and testing expose a project to</a:t>
            </a:r>
            <a:r>
              <a:rPr lang="en-US" baseline="0" dirty="0" smtClean="0"/>
              <a:t> what?  [higher costs, time, and lower quality products]</a:t>
            </a:r>
            <a:endParaRPr lang="en-US" dirty="0" smtClean="0"/>
          </a:p>
          <a:p>
            <a:r>
              <a:rPr lang="en-US" dirty="0" smtClean="0"/>
              <a:t>All software engineers were created equal  -- not really, but socially.</a:t>
            </a:r>
          </a:p>
          <a:p>
            <a:r>
              <a:rPr lang="en-US" dirty="0" smtClean="0"/>
              <a:t>A manager should not assume that programming is more difficult or technical than design, testing or requirements engineering.</a:t>
            </a:r>
          </a:p>
          <a:p>
            <a:r>
              <a:rPr lang="en-US" dirty="0" smtClean="0"/>
              <a:t>Managers and teams often want to cut important tasks – especially estimation, reviews, requirements gathering and testing.</a:t>
            </a:r>
          </a:p>
          <a:p>
            <a:r>
              <a:rPr lang="en-US" dirty="0" smtClean="0"/>
              <a:t>If it were faster to build the software without these practices, we would never use them.</a:t>
            </a:r>
            <a:r>
              <a:rPr lang="en-US" baseline="0" dirty="0" smtClean="0"/>
              <a:t>   </a:t>
            </a:r>
            <a:r>
              <a:rPr lang="en-US" dirty="0" smtClean="0"/>
              <a:t>Cutting them out will cost time and reduce quality.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7E43B-01F1-0840-AA03-5E47637D6806}" type="slidenum">
              <a:rPr lang="en-US"/>
              <a:pPr/>
              <a:t>32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Q: </a:t>
            </a:r>
            <a:r>
              <a:rPr lang="en-US" sz="2400" dirty="0" smtClean="0"/>
              <a:t>What</a:t>
            </a:r>
            <a:r>
              <a:rPr lang="en-US" sz="2400" baseline="0" dirty="0" smtClean="0"/>
              <a:t> are six key elements of a project?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 Customer/Client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Goal-Oriented Plan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Tasks, deliverables, milestones, resources, estimates, risks, control mechanisms, roles/responsibilities, schedule, </a:t>
            </a:r>
            <a:r>
              <a:rPr lang="en-US" sz="2000" dirty="0" smtClean="0">
                <a:solidFill>
                  <a:srgbClr val="990000"/>
                </a:solidFill>
              </a:rPr>
              <a:t>rationale/assumptions</a:t>
            </a:r>
            <a:r>
              <a:rPr lang="en-US" sz="20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Practices and Processes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Standard practices, defined processes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mechanism to select and tailor them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Project Team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Roles and responsibilities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Skills, experience, compatibility, …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Resources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Time, people, facilities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Commitment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Management and customer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Q: </a:t>
            </a:r>
            <a:r>
              <a:rPr lang="en-US" baseline="0" dirty="0" smtClean="0"/>
              <a:t>What is the difference between a stakeholder and a client? A client is a stakeholder with fiduciary influence or responsibility for the project.</a:t>
            </a:r>
          </a:p>
          <a:p>
            <a:r>
              <a:rPr lang="en-US" dirty="0" smtClean="0"/>
              <a:t>Customers can sometimes make monkeys out of project</a:t>
            </a:r>
            <a:r>
              <a:rPr lang="en-US" baseline="0" dirty="0" smtClean="0"/>
              <a:t> managers… video next slide…</a:t>
            </a:r>
            <a:endParaRPr lang="en-US" dirty="0" smtClean="0"/>
          </a:p>
          <a:p>
            <a:r>
              <a:rPr lang="en-US" dirty="0" smtClean="0"/>
              <a:t>Relationship</a:t>
            </a:r>
            <a:r>
              <a:rPr lang="en-US" baseline="0" dirty="0" smtClean="0"/>
              <a:t> -- </a:t>
            </a:r>
            <a:r>
              <a:rPr lang="en-US" dirty="0" smtClean="0"/>
              <a:t>Trust relationship is good – latitude to work in the customer’s interests</a:t>
            </a:r>
          </a:p>
          <a:p>
            <a:r>
              <a:rPr lang="en-US" dirty="0" smtClean="0"/>
              <a:t>Engagement</a:t>
            </a:r>
            <a:r>
              <a:rPr lang="en-US" baseline="0" dirty="0" smtClean="0"/>
              <a:t> -- </a:t>
            </a:r>
            <a:r>
              <a:rPr lang="en-US" dirty="0" smtClean="0"/>
              <a:t>Distance is not good </a:t>
            </a:r>
          </a:p>
          <a:p>
            <a:pPr lvl="1"/>
            <a:r>
              <a:rPr lang="en-US" dirty="0" smtClean="0"/>
              <a:t>Messages through and intermediary is a bad sign</a:t>
            </a:r>
          </a:p>
          <a:p>
            <a:pPr lvl="1"/>
            <a:r>
              <a:rPr lang="en-US" dirty="0" smtClean="0"/>
              <a:t>Contracts can hamper understanding</a:t>
            </a:r>
          </a:p>
          <a:p>
            <a:r>
              <a:rPr lang="en-US" dirty="0" smtClean="0"/>
              <a:t>Value proposition</a:t>
            </a:r>
            <a:r>
              <a:rPr lang="en-US" baseline="0" dirty="0" smtClean="0"/>
              <a:t> -- </a:t>
            </a:r>
            <a:r>
              <a:rPr lang="en-US" dirty="0" smtClean="0"/>
              <a:t>What do they value and how much can you align with that without compromising profits</a:t>
            </a:r>
          </a:p>
          <a:p>
            <a:r>
              <a:rPr lang="en-US" dirty="0" smtClean="0"/>
              <a:t>Buy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CAA38-0008-9749-952B-F608B10B773B}" type="slidenum">
              <a:rPr lang="en-US"/>
              <a:pPr/>
              <a:t>36</a:t>
            </a:fld>
            <a:endParaRPr lang="en-US"/>
          </a:p>
        </p:txBody>
      </p:sp>
      <p:sp>
        <p:nvSpPr>
          <p:cNvPr id="51302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4" tIns="48532" rIns="97064" bIns="48532" anchor="b">
            <a:prstTxWarp prst="textNoShape">
              <a:avLst/>
            </a:prstTxWarp>
          </a:bodyPr>
          <a:lstStyle/>
          <a:p>
            <a:pPr algn="r" defTabSz="969963" eaLnBrk="1" hangingPunct="1"/>
            <a:fld id="{817FA53D-653B-D143-B00C-E5FDCBC7C620}" type="slidenum">
              <a:rPr lang="en-US" sz="1300"/>
              <a:pPr algn="r" defTabSz="969963" eaLnBrk="1" hangingPunct="1"/>
              <a:t>36</a:t>
            </a:fld>
            <a:endParaRPr lang="en-US" sz="1300"/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64" tIns="48532" rIns="97064" bIns="48532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Risk</a:t>
            </a:r>
          </a:p>
          <a:p>
            <a:pPr eaLnBrk="1" hangingPunct="1"/>
            <a:r>
              <a:rPr lang="en-US" b="1" dirty="0" smtClean="0"/>
              <a:t>Business Value</a:t>
            </a:r>
          </a:p>
          <a:p>
            <a:pPr eaLnBrk="1" hangingPunct="1"/>
            <a:r>
              <a:rPr lang="en-US" b="1" dirty="0" smtClean="0"/>
              <a:t>Duration</a:t>
            </a:r>
          </a:p>
          <a:p>
            <a:pPr eaLnBrk="1" hangingPunct="1"/>
            <a:r>
              <a:rPr lang="en-US" b="1" dirty="0" smtClean="0"/>
              <a:t>Complexity</a:t>
            </a:r>
          </a:p>
          <a:p>
            <a:pPr eaLnBrk="1" hangingPunct="1"/>
            <a:r>
              <a:rPr lang="en-US" b="1" dirty="0" smtClean="0"/>
              <a:t>Technology used</a:t>
            </a:r>
          </a:p>
          <a:p>
            <a:pPr eaLnBrk="1" hangingPunct="1"/>
            <a:r>
              <a:rPr lang="en-US" b="1" dirty="0" smtClean="0"/>
              <a:t>Impact of project</a:t>
            </a:r>
            <a:r>
              <a:rPr lang="en-US" b="1" baseline="0" dirty="0" smtClean="0"/>
              <a:t> </a:t>
            </a:r>
            <a:r>
              <a:rPr lang="en-US" b="1" dirty="0" smtClean="0"/>
              <a:t>(e.g., # of </a:t>
            </a:r>
            <a:r>
              <a:rPr lang="en-US" b="1" dirty="0" err="1" smtClean="0"/>
              <a:t>depts</a:t>
            </a:r>
            <a:r>
              <a:rPr lang="en-US" b="1" dirty="0" smtClean="0"/>
              <a:t> affected)</a:t>
            </a:r>
          </a:p>
          <a:p>
            <a:pPr eaLnBrk="1" hangingPunct="1"/>
            <a:r>
              <a:rPr lang="en-US" b="1" dirty="0" smtClean="0"/>
              <a:t>Cost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33CC"/>
                </a:solidFill>
              </a:rPr>
              <a:t>Source: Robert </a:t>
            </a:r>
            <a:r>
              <a:rPr lang="en-US" sz="1200" dirty="0" err="1" smtClean="0">
                <a:solidFill>
                  <a:srgbClr val="0033CC"/>
                </a:solidFill>
              </a:rPr>
              <a:t>Wysocki</a:t>
            </a:r>
            <a:r>
              <a:rPr lang="en-US" sz="1200" dirty="0" smtClean="0">
                <a:solidFill>
                  <a:srgbClr val="0033CC"/>
                </a:solidFill>
              </a:rPr>
              <a:t> EPM Text</a:t>
            </a:r>
          </a:p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4DC10-DE5F-744B-AA03-513C7C8CB755}" type="slidenum">
              <a:rPr lang="en-US"/>
              <a:pPr/>
              <a:t>37</a:t>
            </a:fld>
            <a:endParaRPr lang="en-US"/>
          </a:p>
        </p:txBody>
      </p:sp>
      <p:sp>
        <p:nvSpPr>
          <p:cNvPr id="504834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4" tIns="48532" rIns="97064" bIns="48532" anchor="b">
            <a:prstTxWarp prst="textNoShape">
              <a:avLst/>
            </a:prstTxWarp>
          </a:bodyPr>
          <a:lstStyle/>
          <a:p>
            <a:pPr algn="r" defTabSz="969963" eaLnBrk="1" hangingPunct="1"/>
            <a:fld id="{9D3B58C3-2499-D847-AEAD-3A06D0A86F7F}" type="slidenum">
              <a:rPr lang="en-US" sz="1300"/>
              <a:pPr algn="r" defTabSz="969963" eaLnBrk="1" hangingPunct="1"/>
              <a:t>37</a:t>
            </a:fld>
            <a:endParaRPr lang="en-US" sz="1300"/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64" tIns="48532" rIns="97064" bIns="48532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/>
              <a:t>Q: </a:t>
            </a:r>
            <a:r>
              <a:rPr lang="en-US" dirty="0" smtClean="0"/>
              <a:t>What are some of the types of creeps that can make software projects</a:t>
            </a:r>
            <a:r>
              <a:rPr lang="en-US" baseline="0" dirty="0" smtClean="0"/>
              <a:t> “creepy”?  [Feature, effort, attitude, scope]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50BD0-8DDF-5C4B-9660-4D0874A523F7}" type="slidenum">
              <a:rPr lang="en-US"/>
              <a:pPr/>
              <a:t>38</a:t>
            </a:fld>
            <a:endParaRPr lang="en-US"/>
          </a:p>
        </p:txBody>
      </p:sp>
      <p:sp>
        <p:nvSpPr>
          <p:cNvPr id="500738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064" tIns="48532" rIns="97064" bIns="48532" anchor="b">
            <a:prstTxWarp prst="textNoShape">
              <a:avLst/>
            </a:prstTxWarp>
          </a:bodyPr>
          <a:lstStyle/>
          <a:p>
            <a:pPr algn="r" defTabSz="969963" eaLnBrk="1" hangingPunct="1"/>
            <a:fld id="{BEA46E3D-ADBD-E043-ABB0-5A59F600E04C}" type="slidenum">
              <a:rPr lang="en-US" sz="1300"/>
              <a:pPr algn="r" defTabSz="969963" eaLnBrk="1" hangingPunct="1"/>
              <a:t>38</a:t>
            </a:fld>
            <a:endParaRPr lang="en-US" sz="1300"/>
          </a:p>
        </p:txBody>
      </p:sp>
      <p:sp>
        <p:nvSpPr>
          <p:cNvPr id="500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64" tIns="48532" rIns="97064" bIns="48532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Resources for a software project are consumables that contribute to the end goal or product. For example, calendar time, effort, skilled people, tools, facilities, budget/money, management are all resources on a project.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990000"/>
                </a:solidFill>
              </a:rPr>
              <a:t>Interdependence</a:t>
            </a:r>
            <a:r>
              <a:rPr lang="en-US" sz="1200" dirty="0" smtClean="0"/>
              <a:t> is where the team members must need each other to perform their own work successfully; and the results of their individual work must be integrated for the team goal to be achieved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4D4E8-5634-E04A-B63C-9EACC3B1365C}" type="slidenum">
              <a:rPr lang="en-US"/>
              <a:pPr/>
              <a:t>4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purpose, goals, and objectives provide targets for a software project. While goals are an end state, objectives provide measureable ways of seeing if the goal is being met.</a:t>
            </a:r>
          </a:p>
          <a:p>
            <a:r>
              <a:rPr lang="en-US" b="1" dirty="0" smtClean="0"/>
              <a:t>Q6: </a:t>
            </a:r>
            <a:r>
              <a:rPr lang="en-US" dirty="0" smtClean="0"/>
              <a:t>What planning</a:t>
            </a:r>
            <a:r>
              <a:rPr lang="en-US" baseline="0" dirty="0" smtClean="0"/>
              <a:t> activity determines the targets for the project effort?  [Setting goals and objectives]  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People </a:t>
            </a:r>
            <a:r>
              <a:rPr lang="en-US" dirty="0" smtClean="0"/>
              <a:t>— the most important element of a successful project (in software projects, success is spelled “TEAM”)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Product</a:t>
            </a:r>
            <a:r>
              <a:rPr lang="en-US" dirty="0" smtClean="0"/>
              <a:t> — the software to be built (life cycle products from requirement to code to operational application)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Process</a:t>
            </a:r>
            <a:r>
              <a:rPr lang="en-US" dirty="0" smtClean="0"/>
              <a:t> — the set of framework activities and software engineering tasks to get the job done</a:t>
            </a:r>
          </a:p>
          <a:p>
            <a:r>
              <a:rPr lang="en-US" dirty="0" smtClean="0">
                <a:solidFill>
                  <a:srgbClr val="990000"/>
                </a:solidFill>
              </a:rPr>
              <a:t>Project</a:t>
            </a:r>
            <a:r>
              <a:rPr lang="en-US" dirty="0" smtClean="0"/>
              <a:t> — all work required to make the product a reality (execution of the plan)</a:t>
            </a:r>
          </a:p>
          <a:p>
            <a:r>
              <a:rPr lang="en-US" b="1" dirty="0" smtClean="0"/>
              <a:t>Q3: </a:t>
            </a:r>
            <a:r>
              <a:rPr lang="en-US" dirty="0" smtClean="0"/>
              <a:t>What are the four “P’s” of</a:t>
            </a:r>
            <a:r>
              <a:rPr lang="en-US" baseline="0" dirty="0" smtClean="0"/>
              <a:t> a software project?  [people, product, process, and project]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.</a:t>
            </a:r>
            <a:endParaRPr lang="en-AU" sz="1300">
              <a:latin typeface="Times New Roman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EFF5D6-5154-2241-9C7A-39E52257676F}" type="slidenum">
              <a:rPr lang="he-IL"/>
              <a:pPr>
                <a:defRPr/>
              </a:pPr>
              <a:t>45</a:t>
            </a:fld>
            <a:endParaRPr lang="en-A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We will return to this when we’ll speak about Evaluating Architectures (ATAM, LAAAM)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01D47-2510-E542-92AF-D44498CDF606}" type="slidenum">
              <a:rPr lang="en-US"/>
              <a:pPr/>
              <a:t>5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</a:t>
            </a:r>
            <a:r>
              <a:rPr lang="en-US" dirty="0" smtClean="0"/>
              <a:t>:</a:t>
            </a:r>
            <a:r>
              <a:rPr lang="en-US" baseline="0" dirty="0" smtClean="0"/>
              <a:t> Which of the management activities provides for the requisite project leadership? [Directing]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DED6-90AC-B94C-AA65-C8636C58CA09}" type="slidenum">
              <a:rPr lang="en-US"/>
              <a:pPr/>
              <a:t>6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06369-8AE1-6D44-9B14-EFD35BBE9BE0}" type="slidenum">
              <a:rPr lang="en-US"/>
              <a:pPr/>
              <a:t>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F80C5-F97B-B649-99AA-68D304D707F9}" type="slidenum">
              <a:rPr lang="en-US"/>
              <a:pPr/>
              <a:t>8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66C0F-9DD0-B64F-9E11-EE181E587F54}" type="slidenum">
              <a:rPr lang="en-US"/>
              <a:pPr/>
              <a:t>9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get injured</a:t>
            </a:r>
            <a:r>
              <a:rPr lang="en-US" baseline="0" dirty="0" smtClean="0"/>
              <a:t> or worst</a:t>
            </a:r>
          </a:p>
          <a:p>
            <a:r>
              <a:rPr lang="en-US" baseline="0" dirty="0" smtClean="0"/>
              <a:t>Money loss</a:t>
            </a:r>
          </a:p>
          <a:p>
            <a:r>
              <a:rPr lang="en-US" baseline="0" dirty="0" smtClean="0"/>
              <a:t>Time loss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8B7675-986A-4C4B-ADA0-FFB57BC6EE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9" name="Picture 31" descr="rose4"/>
          <p:cNvPicPr>
            <a:picLocks noChangeAspect="1" noChangeArrowheads="1"/>
          </p:cNvPicPr>
          <p:nvPr userDrawn="1"/>
        </p:nvPicPr>
        <p:blipFill>
          <a:blip r:embed="rId2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5A555-AB5D-AB47-9A04-8ECC014EE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C5A2-3CDB-8D43-803E-A3728E607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58896-62B4-C440-B032-A29F26D1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7EBC-9861-6140-A321-9ACAA360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F01-88A4-0A49-A992-66D74FFC0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2931-4B0B-694B-995F-A2D88DDB8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6D2B4-435D-E74A-8285-6CF81365F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1B28E-7595-6A4B-A957-C884F43E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8E52-6334-C748-88D8-371D152AC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476CB-7739-B045-A5B0-808B29AD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C557-CAFD-FD46-99B7-D835B9966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D20F-AAD2-644F-85B5-CE4A6981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D98F137C-4BC3-5045-90E0-34A07F0E8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 userDrawn="1"/>
        </p:nvSpPr>
        <p:spPr bwMode="auto">
          <a:xfrm>
            <a:off x="67056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fld id="{D98F137C-4BC3-5045-90E0-34A07F0E8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8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8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8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au.ac.il/~nachumd/horror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5tbGjUJGM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PM’s Think and Do? – leading to success / failure!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CSSE579</a:t>
            </a:r>
          </a:p>
          <a:p>
            <a:r>
              <a:rPr lang="en-US" dirty="0" smtClean="0"/>
              <a:t>Week 1, Slide set 2</a:t>
            </a:r>
            <a:endParaRPr lang="en-US" dirty="0"/>
          </a:p>
        </p:txBody>
      </p:sp>
      <p:pic>
        <p:nvPicPr>
          <p:cNvPr id="6" name="Picture 5" descr="Photo on 3-7-15 at 12.10 P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4003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76200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Left </a:t>
            </a:r>
            <a:r>
              <a:rPr lang="en-US" sz="1400" dirty="0" smtClean="0"/>
              <a:t>– Staring at this slide as I compose it, at my other home, in Dayton, OH, I become a part of the checkerboard pattern! Pictures behind me are scenes from Amish life in Holmes County, OH.  My wife and I just visited. It snowed.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10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How can </a:t>
            </a:r>
            <a:r>
              <a:rPr lang="en-US" sz="3200" dirty="0" smtClean="0"/>
              <a:t>Software Project Management </a:t>
            </a:r>
            <a:r>
              <a:rPr lang="en-US" sz="3200" dirty="0" smtClean="0"/>
              <a:t>be </a:t>
            </a:r>
            <a:r>
              <a:rPr lang="en-US" sz="3200" dirty="0" smtClean="0"/>
              <a:t>done badly?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715000" cy="4191000"/>
          </a:xfrm>
        </p:spPr>
        <p:txBody>
          <a:bodyPr/>
          <a:lstStyle/>
          <a:p>
            <a:r>
              <a:rPr lang="en-US" sz="2400" dirty="0" smtClean="0"/>
              <a:t>Same teams as for the “bears.”</a:t>
            </a:r>
          </a:p>
          <a:p>
            <a:pPr lvl="1"/>
            <a:r>
              <a:rPr lang="en-US" sz="2000" dirty="0" smtClean="0"/>
              <a:t>Observers:  Describe the process used.</a:t>
            </a:r>
            <a:endParaRPr lang="en-US" sz="2000" dirty="0" smtClean="0"/>
          </a:p>
          <a:p>
            <a:r>
              <a:rPr lang="en-US" sz="2400" dirty="0" smtClean="0"/>
              <a:t>Come up with </a:t>
            </a:r>
            <a:r>
              <a:rPr lang="en-US" sz="2400" i="1" dirty="0" smtClean="0"/>
              <a:t>one</a:t>
            </a:r>
            <a:r>
              <a:rPr lang="en-US" sz="2400" dirty="0" smtClean="0"/>
              <a:t> really bad way to do things, for </a:t>
            </a:r>
            <a:r>
              <a:rPr lang="en-US" sz="2400" i="1" dirty="0" smtClean="0"/>
              <a:t>each</a:t>
            </a:r>
            <a:r>
              <a:rPr lang="en-US" sz="2400" dirty="0" smtClean="0"/>
              <a:t> team member!</a:t>
            </a:r>
            <a:endParaRPr lang="en-US" sz="2400" dirty="0" smtClean="0"/>
          </a:p>
          <a:p>
            <a:r>
              <a:rPr lang="en-US" sz="2400" dirty="0" smtClean="0"/>
              <a:t>On your team, discuss what problems that would cause.</a:t>
            </a:r>
          </a:p>
          <a:p>
            <a:r>
              <a:rPr lang="en-US" sz="2400" dirty="0" smtClean="0"/>
              <a:t>As a team – pick the worst one.</a:t>
            </a:r>
          </a:p>
          <a:p>
            <a:r>
              <a:rPr lang="en-US" sz="2400" dirty="0" smtClean="0"/>
              <a:t>The originator of that </a:t>
            </a:r>
            <a:r>
              <a:rPr lang="en-US" sz="2400" dirty="0" smtClean="0"/>
              <a:t>idea</a:t>
            </a:r>
            <a:r>
              <a:rPr lang="en-US" sz="2400" dirty="0" smtClean="0"/>
              <a:t> – report this one to the class.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24" y="1752600"/>
            <a:ext cx="2258476" cy="312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6614" y="5029200"/>
            <a:ext cx="169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minutes?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Dilbert’s take on Project Failure…</a:t>
            </a:r>
            <a:endParaRPr lang="en-US" dirty="0"/>
          </a:p>
        </p:txBody>
      </p:sp>
      <p:pic>
        <p:nvPicPr>
          <p:cNvPr id="4" name="Picture 3" descr="dilbert-on-governanc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362200"/>
            <a:ext cx="812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Software Failures</a:t>
            </a:r>
            <a:endParaRPr lang="en-US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05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European Space Agency’s </a:t>
            </a:r>
            <a:r>
              <a:rPr lang="en-US" dirty="0" err="1"/>
              <a:t>Ariane</a:t>
            </a:r>
            <a:r>
              <a:rPr lang="en-US" dirty="0"/>
              <a:t> 5 Explosion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Hospital Radiation Incident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London Ambulance Service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East Coast Blackout </a:t>
            </a:r>
            <a:br>
              <a:rPr lang="en-US" dirty="0"/>
            </a:br>
            <a:r>
              <a:rPr lang="en-US" dirty="0"/>
              <a:t>(cascading power plant failures)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AT&amp;T Switch Failure -$Billion bug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NASA Mars Lander, Pathfinder, </a:t>
            </a:r>
            <a:br>
              <a:rPr lang="en-US" dirty="0"/>
            </a:br>
            <a:r>
              <a:rPr lang="en-US" dirty="0"/>
              <a:t>and Spirit…</a:t>
            </a:r>
          </a:p>
          <a:p>
            <a:pPr>
              <a:lnSpc>
                <a:spcPct val="90000"/>
              </a:lnSpc>
              <a:spcBef>
                <a:spcPts val="1272"/>
              </a:spcBef>
            </a:pPr>
            <a:r>
              <a:rPr lang="en-US" dirty="0"/>
              <a:t>FAA’s Advanced Automation System </a:t>
            </a:r>
            <a:r>
              <a:rPr lang="en-US" i="1" dirty="0">
                <a:solidFill>
                  <a:srgbClr val="800000"/>
                </a:solidFill>
              </a:rPr>
              <a:t>(Homework target…)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981200"/>
            <a:ext cx="2133600" cy="3200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657600" y="6400800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http://</a:t>
            </a:r>
            <a:r>
              <a:rPr lang="en-US" sz="1400" dirty="0" err="1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www.cs.tau.ac.il</a:t>
            </a:r>
            <a:r>
              <a:rPr lang="en-US" sz="1400" dirty="0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/~</a:t>
            </a:r>
            <a:r>
              <a:rPr lang="en-US" sz="1400" dirty="0" err="1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nachumd</a:t>
            </a:r>
            <a:r>
              <a:rPr lang="en-US" sz="1400" dirty="0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/</a:t>
            </a:r>
            <a:r>
              <a:rPr lang="en-US" sz="1400" dirty="0" err="1">
                <a:solidFill>
                  <a:schemeClr val="bg2"/>
                </a:solidFill>
                <a:latin typeface="Lucida Grande"/>
                <a:ea typeface="Lucida Grande"/>
                <a:cs typeface="Lucida Grande"/>
              </a:rPr>
              <a:t>horror.html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5334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European Space </a:t>
            </a:r>
            <a:r>
              <a:rPr lang="en-US" dirty="0" smtClean="0"/>
              <a:t>Agency</a:t>
            </a:r>
            <a:br>
              <a:rPr lang="en-US" dirty="0" smtClean="0"/>
            </a:br>
            <a:r>
              <a:rPr lang="en-US" dirty="0" err="1" smtClean="0"/>
              <a:t>Ariane</a:t>
            </a:r>
            <a:r>
              <a:rPr lang="en-US" dirty="0" smtClean="0"/>
              <a:t> </a:t>
            </a:r>
            <a:r>
              <a:rPr lang="en-US" dirty="0"/>
              <a:t>5 Failure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5064125"/>
          </a:xfrm>
          <a:noFill/>
          <a:ln/>
        </p:spPr>
        <p:txBody>
          <a:bodyPr lIns="90488" tIns="44450" rIns="90488" bIns="44450"/>
          <a:lstStyle/>
          <a:p>
            <a:r>
              <a:rPr lang="en-US" sz="2400" dirty="0" err="1"/>
              <a:t>Ariane</a:t>
            </a:r>
            <a:r>
              <a:rPr lang="en-US" sz="2400" dirty="0"/>
              <a:t> 4 SRI </a:t>
            </a:r>
            <a:r>
              <a:rPr lang="en-US" sz="2000" dirty="0"/>
              <a:t>(Inertial Reference</a:t>
            </a:r>
            <a:r>
              <a:rPr lang="en-US" sz="2000" dirty="0" smtClean="0"/>
              <a:t> Systems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 smtClean="0"/>
              <a:t>software reused </a:t>
            </a:r>
            <a:r>
              <a:rPr lang="en-US" sz="2400" dirty="0"/>
              <a:t>on new</a:t>
            </a:r>
            <a:r>
              <a:rPr lang="en-US" sz="2400" dirty="0" smtClean="0"/>
              <a:t> </a:t>
            </a:r>
            <a:r>
              <a:rPr lang="en-US" sz="2400" dirty="0" err="1" smtClean="0"/>
              <a:t>Ariane</a:t>
            </a:r>
            <a:r>
              <a:rPr lang="en-US" sz="2400" dirty="0" smtClean="0"/>
              <a:t> 5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Operand Error exception due overflow </a:t>
            </a:r>
            <a:br>
              <a:rPr lang="en-US" sz="2400" dirty="0" smtClean="0"/>
            </a:br>
            <a:r>
              <a:rPr lang="en-US" sz="2400" dirty="0" smtClean="0"/>
              <a:t>in converting 64bit FP to 16bit INT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Launcher </a:t>
            </a:r>
            <a:r>
              <a:rPr lang="en-US" sz="2400" dirty="0"/>
              <a:t>disintegrated</a:t>
            </a:r>
            <a:r>
              <a:rPr lang="en-US" sz="2400" dirty="0" smtClean="0"/>
              <a:t> after 39 sec</a:t>
            </a:r>
            <a:br>
              <a:rPr lang="en-US" sz="2400" dirty="0" smtClean="0"/>
            </a:br>
            <a:r>
              <a:rPr lang="en-US" sz="2400" dirty="0" smtClean="0"/>
              <a:t>because </a:t>
            </a:r>
            <a:r>
              <a:rPr lang="en-US" sz="2400" dirty="0"/>
              <a:t>of high aerodynamic loads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Wingdings" charset="2"/>
              <a:buNone/>
            </a:pPr>
            <a:r>
              <a:rPr lang="en-US" dirty="0">
                <a:solidFill>
                  <a:srgbClr val="990000"/>
                </a:solidFill>
              </a:rPr>
              <a:t>Cause: Unknown Reuse Risk in Business Case</a:t>
            </a: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609600"/>
            <a:ext cx="25400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Radiation Incident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05800" cy="5029200"/>
          </a:xfrm>
        </p:spPr>
        <p:txBody>
          <a:bodyPr/>
          <a:lstStyle/>
          <a:p>
            <a:r>
              <a:rPr lang="en-US" dirty="0" smtClean="0"/>
              <a:t>Machine </a:t>
            </a:r>
            <a:r>
              <a:rPr lang="en-US" dirty="0"/>
              <a:t>provide graphical user interface</a:t>
            </a:r>
          </a:p>
          <a:p>
            <a:r>
              <a:rPr lang="en-US" dirty="0"/>
              <a:t>Hospital </a:t>
            </a:r>
            <a:r>
              <a:rPr lang="en-US" dirty="0" smtClean="0"/>
              <a:t>workers selected options via fields</a:t>
            </a:r>
          </a:p>
          <a:p>
            <a:pPr lvl="1"/>
            <a:r>
              <a:rPr lang="en-US" dirty="0"/>
              <a:t>Tab-key &amp; Shift-Tab combination used to move between fields</a:t>
            </a:r>
          </a:p>
          <a:p>
            <a:r>
              <a:rPr lang="en-US" dirty="0"/>
              <a:t>Some hospital </a:t>
            </a:r>
            <a:r>
              <a:rPr lang="en-US" dirty="0" smtClean="0"/>
              <a:t>workers </a:t>
            </a:r>
            <a:r>
              <a:rPr lang="en-US" dirty="0"/>
              <a:t>used up &amp; down arrows to move between rows of fields</a:t>
            </a:r>
          </a:p>
          <a:p>
            <a:pPr lvl="1"/>
            <a:r>
              <a:rPr lang="en-US" dirty="0"/>
              <a:t>Moved</a:t>
            </a:r>
            <a:r>
              <a:rPr lang="en-US" dirty="0" smtClean="0"/>
              <a:t> cursor, but </a:t>
            </a:r>
            <a:r>
              <a:rPr lang="en-US" dirty="0"/>
              <a:t>internally, didn’t change </a:t>
            </a:r>
            <a:r>
              <a:rPr lang="en-US" dirty="0" smtClean="0"/>
              <a:t>fields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Font typeface="Wingdings" charset="2"/>
              <a:buNone/>
            </a:pPr>
            <a:r>
              <a:rPr lang="en-US" sz="3200" dirty="0" smtClean="0">
                <a:solidFill>
                  <a:srgbClr val="990000"/>
                </a:solidFill>
              </a:rPr>
              <a:t>Result</a:t>
            </a:r>
            <a:r>
              <a:rPr lang="en-US" sz="3200" dirty="0">
                <a:solidFill>
                  <a:srgbClr val="990000"/>
                </a:solidFill>
              </a:rPr>
              <a:t>: Data entered in wrong fields some patients over-radiated and did not survive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London Ambulance Service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1066800" y="1143000"/>
            <a:ext cx="7010400" cy="5257800"/>
          </a:xfrm>
          <a:prstGeom prst="rect">
            <a:avLst/>
          </a:prstGeom>
        </p:spPr>
      </p:pic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Computer </a:t>
            </a:r>
            <a:r>
              <a:rPr lang="en-US" sz="2400" dirty="0"/>
              <a:t>Aided Dispatch </a:t>
            </a:r>
            <a:r>
              <a:rPr lang="en-US" sz="2400" dirty="0" smtClean="0"/>
              <a:t>System to automate </a:t>
            </a:r>
            <a:r>
              <a:rPr lang="en-US" sz="2400" dirty="0"/>
              <a:t>human-intensive processes of manual </a:t>
            </a:r>
            <a:r>
              <a:rPr lang="en-US" sz="2400" dirty="0" smtClean="0"/>
              <a:t>dispatch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 Taking (assumed to be better)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Receive calls, record incident details, pinpoint </a:t>
            </a:r>
            <a:r>
              <a:rPr lang="en-US" sz="2000" dirty="0" smtClean="0"/>
              <a:t>location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System went live on 26th October </a:t>
            </a:r>
            <a:r>
              <a:rPr lang="en-US" sz="2400" dirty="0" smtClean="0"/>
              <a:t>1992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Taken offline next day and reverted to semi-manual dispatching on 28th October </a:t>
            </a:r>
            <a:r>
              <a:rPr lang="en-US" sz="2000" dirty="0" smtClean="0"/>
              <a:t>1992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/>
              <a:t>Increased incident errors </a:t>
            </a:r>
            <a:r>
              <a:rPr lang="en-US" sz="2400" dirty="0">
                <a:latin typeface="ヒラギノ角ゴ ProN W3" charset="-128"/>
              </a:rPr>
              <a:t>=&gt;</a:t>
            </a:r>
            <a:r>
              <a:rPr lang="en-US" sz="2400" dirty="0"/>
              <a:t>increased number of exceptions </a:t>
            </a:r>
            <a:r>
              <a:rPr lang="en-US" sz="2400" dirty="0">
                <a:latin typeface="ヒラギノ角ゴ ProN W3" charset="-128"/>
              </a:rPr>
              <a:t>=&gt;</a:t>
            </a:r>
            <a:r>
              <a:rPr lang="en-US" sz="2400" dirty="0"/>
              <a:t>increased incorrect </a:t>
            </a:r>
            <a:r>
              <a:rPr lang="en-US" sz="2400" dirty="0" smtClean="0"/>
              <a:t>information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lnSpc>
                <a:spcPct val="90000"/>
              </a:lnSpc>
              <a:buFont typeface="Wingdings" charset="2"/>
              <a:buNone/>
            </a:pPr>
            <a:r>
              <a:rPr lang="en-US" dirty="0" smtClean="0">
                <a:solidFill>
                  <a:srgbClr val="990000"/>
                </a:solidFill>
              </a:rPr>
              <a:t>Result</a:t>
            </a:r>
            <a:r>
              <a:rPr lang="en-US" dirty="0">
                <a:solidFill>
                  <a:srgbClr val="990000"/>
                </a:solidFill>
              </a:rPr>
              <a:t>: 20–30 people speculated to have died as a result of ambulances arriving too late</a:t>
            </a:r>
          </a:p>
        </p:txBody>
      </p:sp>
    </p:spTree>
    <p:extLst>
      <p:ext uri="{BB962C8B-B14F-4D97-AF65-F5344CB8AC3E}">
        <p14:creationId xmlns:p14="http://schemas.microsoft.com/office/powerpoint/2010/main" val="15861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Project Wall of Shame… </a:t>
            </a:r>
            <a:r>
              <a:rPr lang="en-US" sz="2000" dirty="0" smtClean="0"/>
              <a:t>1/2</a:t>
            </a:r>
            <a:endParaRPr lang="en-US" sz="2000" dirty="0"/>
          </a:p>
        </p:txBody>
      </p:sp>
      <p:pic>
        <p:nvPicPr>
          <p:cNvPr id="3" name="Picture 2" descr="Screen shot 2011-09-05 at 10.59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46"/>
          <a:stretch/>
        </p:blipFill>
        <p:spPr>
          <a:xfrm>
            <a:off x="363183" y="1219200"/>
            <a:ext cx="8476017" cy="5105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554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Project Wall of Shame… </a:t>
            </a:r>
            <a:r>
              <a:rPr lang="en-US" sz="2000" dirty="0" smtClean="0"/>
              <a:t>2/</a:t>
            </a:r>
            <a:r>
              <a:rPr lang="en-US" sz="2000" dirty="0"/>
              <a:t>2</a:t>
            </a:r>
            <a:endParaRPr lang="en-US" dirty="0"/>
          </a:p>
        </p:txBody>
      </p:sp>
      <p:pic>
        <p:nvPicPr>
          <p:cNvPr id="3" name="Picture 2" descr="Screen shot 2011-09-05 at 10.59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95"/>
          <a:stretch/>
        </p:blipFill>
        <p:spPr>
          <a:xfrm>
            <a:off x="457200" y="1524000"/>
            <a:ext cx="8215484" cy="4343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480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Software Projects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10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1. Unrealistic or unarticulated project goals </a:t>
            </a:r>
          </a:p>
          <a:p>
            <a:pPr>
              <a:buNone/>
            </a:pPr>
            <a:r>
              <a:rPr lang="en-US" sz="2400" dirty="0" smtClean="0"/>
              <a:t>2. Inaccurate estimates of needed resources </a:t>
            </a:r>
          </a:p>
          <a:p>
            <a:pPr>
              <a:buNone/>
            </a:pPr>
            <a:r>
              <a:rPr lang="en-US" sz="2400" dirty="0" smtClean="0"/>
              <a:t>3. Badly defined system requirements </a:t>
            </a:r>
          </a:p>
          <a:p>
            <a:pPr>
              <a:buNone/>
            </a:pPr>
            <a:r>
              <a:rPr lang="en-US" sz="2400" dirty="0" smtClean="0"/>
              <a:t>4. Poor reporting of the project's status </a:t>
            </a:r>
          </a:p>
          <a:p>
            <a:pPr>
              <a:buNone/>
            </a:pPr>
            <a:r>
              <a:rPr lang="en-US" sz="2400" dirty="0" smtClean="0"/>
              <a:t>5. Unmanaged risks </a:t>
            </a:r>
          </a:p>
          <a:p>
            <a:pPr>
              <a:buNone/>
            </a:pPr>
            <a:r>
              <a:rPr lang="en-US" sz="2400" dirty="0" smtClean="0"/>
              <a:t>6. Poor communication: clients, developers, &amp; users </a:t>
            </a:r>
          </a:p>
          <a:p>
            <a:pPr>
              <a:buNone/>
            </a:pPr>
            <a:r>
              <a:rPr lang="en-US" sz="2400" dirty="0" smtClean="0"/>
              <a:t>7. Use of immature technology </a:t>
            </a:r>
          </a:p>
          <a:p>
            <a:pPr>
              <a:buNone/>
            </a:pPr>
            <a:r>
              <a:rPr lang="en-US" sz="2400" dirty="0" smtClean="0"/>
              <a:t>8. Inability to handle the project's complexity </a:t>
            </a:r>
          </a:p>
          <a:p>
            <a:pPr>
              <a:buNone/>
            </a:pPr>
            <a:r>
              <a:rPr lang="en-US" sz="2400" dirty="0" smtClean="0"/>
              <a:t>9. Sloppy development practices</a:t>
            </a:r>
          </a:p>
          <a:p>
            <a:pPr>
              <a:buNone/>
            </a:pPr>
            <a:r>
              <a:rPr lang="en-US" sz="2400" dirty="0" smtClean="0"/>
              <a:t>10. Poor project management </a:t>
            </a:r>
          </a:p>
          <a:p>
            <a:pPr>
              <a:buNone/>
            </a:pPr>
            <a:r>
              <a:rPr lang="en-US" sz="2400" dirty="0" smtClean="0"/>
              <a:t>11. Stakeholder politics </a:t>
            </a:r>
          </a:p>
          <a:p>
            <a:pPr>
              <a:buNone/>
            </a:pPr>
            <a:r>
              <a:rPr lang="en-US" sz="2400" dirty="0" smtClean="0"/>
              <a:t>12. Commercial pressures</a:t>
            </a:r>
            <a:endParaRPr lang="en-US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248400"/>
            <a:ext cx="2895600" cy="457200"/>
          </a:xfrm>
        </p:spPr>
        <p:txBody>
          <a:bodyPr/>
          <a:lstStyle/>
          <a:p>
            <a:r>
              <a:rPr lang="en-US" sz="1400" b="1" dirty="0" smtClean="0">
                <a:solidFill>
                  <a:srgbClr val="808080"/>
                </a:solidFill>
                <a:latin typeface="+mn-lt"/>
              </a:rPr>
              <a:t>Source: Robert </a:t>
            </a:r>
            <a:r>
              <a:rPr lang="en-US" sz="1400" b="1" dirty="0" err="1" smtClean="0">
                <a:solidFill>
                  <a:srgbClr val="808080"/>
                </a:solidFill>
                <a:latin typeface="+mn-lt"/>
              </a:rPr>
              <a:t>Charette</a:t>
            </a:r>
            <a:endParaRPr lang="en-US" sz="1400" b="1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609600"/>
          </a:xfrm>
        </p:spPr>
        <p:txBody>
          <a:bodyPr/>
          <a:lstStyle/>
          <a:p>
            <a:r>
              <a:rPr lang="en-US" dirty="0" smtClean="0"/>
              <a:t>5 Common Software Project </a:t>
            </a:r>
            <a:r>
              <a:rPr lang="en-US" dirty="0" smtClean="0"/>
              <a:t>Pitfalls – were any of these on your team’s 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Beginning the programming before understanding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Project team has unrealistic idea about how much work is involved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Defects injected early, but discovered 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Poor programming habits and no accountability for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Managers trying to test quality into the </a:t>
            </a:r>
            <a:r>
              <a:rPr lang="en-US" dirty="0" smtClean="0"/>
              <a:t>software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</a:t>
            </a:r>
            <a:r>
              <a:rPr lang="en-US" dirty="0" smtClean="0">
                <a:solidFill>
                  <a:srgbClr val="0000FF"/>
                </a:solidFill>
              </a:rPr>
              <a:t>et’s </a:t>
            </a:r>
            <a:r>
              <a:rPr lang="en-US" dirty="0" smtClean="0">
                <a:solidFill>
                  <a:srgbClr val="0000FF"/>
                </a:solidFill>
              </a:rPr>
              <a:t>take a look at these…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581" t="5774" r="4599" b="5536"/>
          <a:stretch/>
        </p:blipFill>
        <p:spPr>
          <a:xfrm>
            <a:off x="1185333" y="1185333"/>
            <a:ext cx="6632224" cy="488244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dog thinking?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1290935"/>
            <a:ext cx="1838965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wondering  – 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695890"/>
            <a:ext cx="341334" cy="40011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?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609600"/>
          </a:xfrm>
        </p:spPr>
        <p:txBody>
          <a:bodyPr/>
          <a:lstStyle/>
          <a:p>
            <a:r>
              <a:rPr lang="en-US" dirty="0" smtClean="0"/>
              <a:t>Beginning the Programming Before Understanding the Problem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3246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dirty="0" smtClean="0"/>
              <a:t>F</a:t>
            </a:r>
            <a:r>
              <a:rPr lang="en-US" sz="2800" dirty="0" smtClean="0"/>
              <a:t>eel like they’re </a:t>
            </a:r>
            <a:r>
              <a:rPr lang="en-US" sz="2800" dirty="0"/>
              <a:t>making progress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ts val="2000"/>
              </a:spcBef>
            </a:pPr>
            <a:r>
              <a:rPr lang="en-US" dirty="0" smtClean="0"/>
              <a:t>I</a:t>
            </a:r>
            <a:r>
              <a:rPr lang="en-US" sz="2400" dirty="0" smtClean="0"/>
              <a:t>mmediate gains may be artificial</a:t>
            </a:r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2800" dirty="0" smtClean="0"/>
              <a:t>Work gets </a:t>
            </a:r>
            <a:r>
              <a:rPr lang="en-US" sz="2800" dirty="0"/>
              <a:t>bogged </a:t>
            </a:r>
            <a:r>
              <a:rPr lang="en-US" sz="2800" dirty="0" smtClean="0"/>
              <a:t>down with problems domain complexities</a:t>
            </a:r>
          </a:p>
          <a:p>
            <a:pPr lvl="1">
              <a:lnSpc>
                <a:spcPct val="90000"/>
              </a:lnSpc>
              <a:spcBef>
                <a:spcPts val="2000"/>
              </a:spcBef>
            </a:pPr>
            <a:r>
              <a:rPr lang="en-US" dirty="0" smtClean="0"/>
              <a:t>Premature decisions remove alternative designs that may be </a:t>
            </a:r>
            <a:br>
              <a:rPr lang="en-US" dirty="0" smtClean="0"/>
            </a:br>
            <a:r>
              <a:rPr lang="en-US" dirty="0" smtClean="0"/>
              <a:t>more effective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ts val="2000"/>
              </a:spcBef>
            </a:pPr>
            <a:r>
              <a:rPr lang="en-US" sz="2800" dirty="0" smtClean="0"/>
              <a:t>May end </a:t>
            </a:r>
            <a:r>
              <a:rPr lang="en-US" sz="2800" dirty="0"/>
              <a:t>up writing good software that solves the wrong problem</a:t>
            </a:r>
          </a:p>
        </p:txBody>
      </p:sp>
    </p:spTree>
    <p:extLst>
      <p:ext uri="{BB962C8B-B14F-4D97-AF65-F5344CB8AC3E}">
        <p14:creationId xmlns:p14="http://schemas.microsoft.com/office/powerpoint/2010/main" val="17533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 looks like it should be doable…</a:t>
            </a:r>
            <a:endParaRPr lang="en-US" dirty="0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774950" y="1905000"/>
            <a:ext cx="3203575" cy="2611438"/>
            <a:chOff x="2099" y="1676"/>
            <a:chExt cx="2018" cy="1645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099" y="2144"/>
              <a:ext cx="140" cy="1177"/>
              <a:chOff x="2099" y="2144"/>
              <a:chExt cx="140" cy="1177"/>
            </a:xfrm>
          </p:grpSpPr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2103" y="2144"/>
                <a:ext cx="132" cy="1165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14"/>
              <p:cNvGrpSpPr>
                <a:grpSpLocks/>
              </p:cNvGrpSpPr>
              <p:nvPr/>
            </p:nvGrpSpPr>
            <p:grpSpPr bwMode="auto">
              <a:xfrm>
                <a:off x="2103" y="2161"/>
                <a:ext cx="136" cy="179"/>
                <a:chOff x="2103" y="2161"/>
                <a:chExt cx="136" cy="179"/>
              </a:xfrm>
            </p:grpSpPr>
            <p:sp>
              <p:nvSpPr>
                <p:cNvPr id="44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103" y="2161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103" y="2181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103" y="2202"/>
                  <a:ext cx="13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103" y="2223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103" y="2245"/>
                  <a:ext cx="136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103" y="2266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103" y="2287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103" y="2310"/>
                  <a:ext cx="136" cy="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103" y="2330"/>
                  <a:ext cx="136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24"/>
              <p:cNvGrpSpPr>
                <a:grpSpLocks/>
              </p:cNvGrpSpPr>
              <p:nvPr/>
            </p:nvGrpSpPr>
            <p:grpSpPr bwMode="auto">
              <a:xfrm>
                <a:off x="2099" y="3139"/>
                <a:ext cx="138" cy="182"/>
                <a:chOff x="2099" y="3139"/>
                <a:chExt cx="138" cy="182"/>
              </a:xfrm>
            </p:grpSpPr>
            <p:sp>
              <p:nvSpPr>
                <p:cNvPr id="3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099" y="3139"/>
                  <a:ext cx="138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099" y="3162"/>
                  <a:ext cx="138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99" y="3182"/>
                  <a:ext cx="138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099" y="3204"/>
                  <a:ext cx="138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099" y="3224"/>
                  <a:ext cx="138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099" y="3246"/>
                  <a:ext cx="138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099" y="3267"/>
                  <a:ext cx="138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099" y="3288"/>
                  <a:ext cx="138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099" y="3309"/>
                  <a:ext cx="138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2489" y="1676"/>
              <a:ext cx="1628" cy="561"/>
              <a:chOff x="2489" y="1676"/>
              <a:chExt cx="1628" cy="561"/>
            </a:xfrm>
          </p:grpSpPr>
          <p:sp>
            <p:nvSpPr>
              <p:cNvPr id="7" name="Arc 26"/>
              <p:cNvSpPr>
                <a:spLocks/>
              </p:cNvSpPr>
              <p:nvPr/>
            </p:nvSpPr>
            <p:spPr bwMode="auto">
              <a:xfrm>
                <a:off x="3685" y="1677"/>
                <a:ext cx="432" cy="432"/>
              </a:xfrm>
              <a:custGeom>
                <a:avLst/>
                <a:gdLst>
                  <a:gd name="G0" fmla="+- 50 0 0"/>
                  <a:gd name="G1" fmla="+- 21600 0 0"/>
                  <a:gd name="G2" fmla="+- 21600 0 0"/>
                  <a:gd name="T0" fmla="*/ 0 w 21650"/>
                  <a:gd name="T1" fmla="*/ 0 h 21600"/>
                  <a:gd name="T2" fmla="*/ 21650 w 21650"/>
                  <a:gd name="T3" fmla="*/ 21550 h 21600"/>
                  <a:gd name="T4" fmla="*/ 50 w 216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59" y="-1"/>
                      <a:pt x="21622" y="9640"/>
                      <a:pt x="21649" y="2155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59" y="-1"/>
                      <a:pt x="21622" y="9640"/>
                      <a:pt x="21649" y="2155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rc 27"/>
              <p:cNvSpPr>
                <a:spLocks/>
              </p:cNvSpPr>
              <p:nvPr/>
            </p:nvSpPr>
            <p:spPr bwMode="auto">
              <a:xfrm>
                <a:off x="3683" y="1938"/>
                <a:ext cx="173" cy="171"/>
              </a:xfrm>
              <a:custGeom>
                <a:avLst/>
                <a:gdLst>
                  <a:gd name="G0" fmla="+- 126 0 0"/>
                  <a:gd name="G1" fmla="+- 21600 0 0"/>
                  <a:gd name="G2" fmla="+- 21600 0 0"/>
                  <a:gd name="T0" fmla="*/ 0 w 21726"/>
                  <a:gd name="T1" fmla="*/ 0 h 21600"/>
                  <a:gd name="T2" fmla="*/ 21726 w 21726"/>
                  <a:gd name="T3" fmla="*/ 21600 h 21600"/>
                  <a:gd name="T4" fmla="*/ 126 w 2172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26" h="21600" fill="none" extrusionOk="0">
                    <a:moveTo>
                      <a:pt x="0" y="0"/>
                    </a:moveTo>
                    <a:cubicBezTo>
                      <a:pt x="42" y="0"/>
                      <a:pt x="84" y="-1"/>
                      <a:pt x="126" y="-1"/>
                    </a:cubicBezTo>
                    <a:cubicBezTo>
                      <a:pt x="12055" y="-1"/>
                      <a:pt x="21726" y="9670"/>
                      <a:pt x="21726" y="21600"/>
                    </a:cubicBezTo>
                  </a:path>
                  <a:path w="21726" h="21600" stroke="0" extrusionOk="0">
                    <a:moveTo>
                      <a:pt x="0" y="0"/>
                    </a:moveTo>
                    <a:cubicBezTo>
                      <a:pt x="42" y="0"/>
                      <a:pt x="84" y="-1"/>
                      <a:pt x="126" y="-1"/>
                    </a:cubicBezTo>
                    <a:cubicBezTo>
                      <a:pt x="12055" y="-1"/>
                      <a:pt x="21726" y="9670"/>
                      <a:pt x="21726" y="21600"/>
                    </a:cubicBezTo>
                    <a:lnTo>
                      <a:pt x="126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28"/>
              <p:cNvSpPr>
                <a:spLocks/>
              </p:cNvSpPr>
              <p:nvPr/>
            </p:nvSpPr>
            <p:spPr bwMode="auto">
              <a:xfrm>
                <a:off x="3856" y="2106"/>
                <a:ext cx="261" cy="131"/>
              </a:xfrm>
              <a:custGeom>
                <a:avLst/>
                <a:gdLst>
                  <a:gd name="T0" fmla="*/ 260 w 261"/>
                  <a:gd name="T1" fmla="*/ 0 h 131"/>
                  <a:gd name="T2" fmla="*/ 260 w 261"/>
                  <a:gd name="T3" fmla="*/ 130 h 131"/>
                  <a:gd name="T4" fmla="*/ 0 w 261"/>
                  <a:gd name="T5" fmla="*/ 130 h 131"/>
                  <a:gd name="T6" fmla="*/ 0 w 261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131">
                    <a:moveTo>
                      <a:pt x="260" y="0"/>
                    </a:moveTo>
                    <a:lnTo>
                      <a:pt x="260" y="130"/>
                    </a:lnTo>
                    <a:lnTo>
                      <a:pt x="0" y="13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3562" y="1676"/>
                <a:ext cx="131" cy="262"/>
              </a:xfrm>
              <a:custGeom>
                <a:avLst/>
                <a:gdLst>
                  <a:gd name="T0" fmla="*/ 130 w 131"/>
                  <a:gd name="T1" fmla="*/ 261 h 262"/>
                  <a:gd name="T2" fmla="*/ 0 w 131"/>
                  <a:gd name="T3" fmla="*/ 261 h 262"/>
                  <a:gd name="T4" fmla="*/ 0 w 131"/>
                  <a:gd name="T5" fmla="*/ 0 h 262"/>
                  <a:gd name="T6" fmla="*/ 130 w 131"/>
                  <a:gd name="T7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2">
                    <a:moveTo>
                      <a:pt x="130" y="261"/>
                    </a:moveTo>
                    <a:lnTo>
                      <a:pt x="0" y="261"/>
                    </a:lnTo>
                    <a:lnTo>
                      <a:pt x="0" y="0"/>
                    </a:lnTo>
                    <a:lnTo>
                      <a:pt x="13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Rectangle 30"/>
              <p:cNvSpPr>
                <a:spLocks noChangeArrowheads="1"/>
              </p:cNvSpPr>
              <p:nvPr/>
            </p:nvSpPr>
            <p:spPr bwMode="auto">
              <a:xfrm>
                <a:off x="2490" y="1739"/>
                <a:ext cx="1166" cy="13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40"/>
              <p:cNvGrpSpPr>
                <a:grpSpLocks/>
              </p:cNvGrpSpPr>
              <p:nvPr/>
            </p:nvGrpSpPr>
            <p:grpSpPr bwMode="auto">
              <a:xfrm>
                <a:off x="3467" y="1737"/>
                <a:ext cx="182" cy="138"/>
                <a:chOff x="3467" y="1737"/>
                <a:chExt cx="182" cy="138"/>
              </a:xfrm>
            </p:grpSpPr>
            <p:sp>
              <p:nvSpPr>
                <p:cNvPr id="23" name="Line 31"/>
                <p:cNvSpPr>
                  <a:spLocks noChangeShapeType="1"/>
                </p:cNvSpPr>
                <p:nvPr/>
              </p:nvSpPr>
              <p:spPr bwMode="auto">
                <a:xfrm>
                  <a:off x="3637" y="1737"/>
                  <a:ext cx="12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32"/>
                <p:cNvSpPr>
                  <a:spLocks noChangeShapeType="1"/>
                </p:cNvSpPr>
                <p:nvPr/>
              </p:nvSpPr>
              <p:spPr bwMode="auto">
                <a:xfrm>
                  <a:off x="3616" y="1737"/>
                  <a:ext cx="11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33"/>
                <p:cNvSpPr>
                  <a:spLocks noChangeShapeType="1"/>
                </p:cNvSpPr>
                <p:nvPr/>
              </p:nvSpPr>
              <p:spPr bwMode="auto">
                <a:xfrm>
                  <a:off x="3595" y="1737"/>
                  <a:ext cx="11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34"/>
                <p:cNvSpPr>
                  <a:spLocks noChangeShapeType="1"/>
                </p:cNvSpPr>
                <p:nvPr/>
              </p:nvSpPr>
              <p:spPr bwMode="auto">
                <a:xfrm>
                  <a:off x="3575" y="1737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35"/>
                <p:cNvSpPr>
                  <a:spLocks noChangeShapeType="1"/>
                </p:cNvSpPr>
                <p:nvPr/>
              </p:nvSpPr>
              <p:spPr bwMode="auto">
                <a:xfrm>
                  <a:off x="3552" y="1737"/>
                  <a:ext cx="11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36"/>
                <p:cNvSpPr>
                  <a:spLocks noChangeShapeType="1"/>
                </p:cNvSpPr>
                <p:nvPr/>
              </p:nvSpPr>
              <p:spPr bwMode="auto">
                <a:xfrm>
                  <a:off x="3532" y="1737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37"/>
                <p:cNvSpPr>
                  <a:spLocks noChangeShapeType="1"/>
                </p:cNvSpPr>
                <p:nvPr/>
              </p:nvSpPr>
              <p:spPr bwMode="auto">
                <a:xfrm>
                  <a:off x="3510" y="1737"/>
                  <a:ext cx="11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38"/>
                <p:cNvSpPr>
                  <a:spLocks noChangeShapeType="1"/>
                </p:cNvSpPr>
                <p:nvPr/>
              </p:nvSpPr>
              <p:spPr bwMode="auto">
                <a:xfrm>
                  <a:off x="3489" y="1737"/>
                  <a:ext cx="11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39"/>
                <p:cNvSpPr>
                  <a:spLocks noChangeShapeType="1"/>
                </p:cNvSpPr>
                <p:nvPr/>
              </p:nvSpPr>
              <p:spPr bwMode="auto">
                <a:xfrm>
                  <a:off x="3467" y="1737"/>
                  <a:ext cx="12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0"/>
              <p:cNvGrpSpPr>
                <a:grpSpLocks/>
              </p:cNvGrpSpPr>
              <p:nvPr/>
            </p:nvGrpSpPr>
            <p:grpSpPr bwMode="auto">
              <a:xfrm>
                <a:off x="2489" y="1735"/>
                <a:ext cx="180" cy="135"/>
                <a:chOff x="2489" y="1735"/>
                <a:chExt cx="180" cy="135"/>
              </a:xfrm>
            </p:grpSpPr>
            <p:sp>
              <p:nvSpPr>
                <p:cNvPr id="14" name="Line 41"/>
                <p:cNvSpPr>
                  <a:spLocks noChangeShapeType="1"/>
                </p:cNvSpPr>
                <p:nvPr/>
              </p:nvSpPr>
              <p:spPr bwMode="auto">
                <a:xfrm>
                  <a:off x="2658" y="1735"/>
                  <a:ext cx="11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42"/>
                <p:cNvSpPr>
                  <a:spLocks noChangeShapeType="1"/>
                </p:cNvSpPr>
                <p:nvPr/>
              </p:nvSpPr>
              <p:spPr bwMode="auto">
                <a:xfrm>
                  <a:off x="2638" y="1735"/>
                  <a:ext cx="10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43"/>
                <p:cNvSpPr>
                  <a:spLocks noChangeShapeType="1"/>
                </p:cNvSpPr>
                <p:nvPr/>
              </p:nvSpPr>
              <p:spPr bwMode="auto">
                <a:xfrm>
                  <a:off x="2615" y="1735"/>
                  <a:ext cx="13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44"/>
                <p:cNvSpPr>
                  <a:spLocks noChangeShapeType="1"/>
                </p:cNvSpPr>
                <p:nvPr/>
              </p:nvSpPr>
              <p:spPr bwMode="auto">
                <a:xfrm>
                  <a:off x="2595" y="1735"/>
                  <a:ext cx="10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45"/>
                <p:cNvSpPr>
                  <a:spLocks noChangeShapeType="1"/>
                </p:cNvSpPr>
                <p:nvPr/>
              </p:nvSpPr>
              <p:spPr bwMode="auto">
                <a:xfrm>
                  <a:off x="2573" y="1735"/>
                  <a:ext cx="12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46"/>
                <p:cNvSpPr>
                  <a:spLocks noChangeShapeType="1"/>
                </p:cNvSpPr>
                <p:nvPr/>
              </p:nvSpPr>
              <p:spPr bwMode="auto">
                <a:xfrm>
                  <a:off x="2553" y="1735"/>
                  <a:ext cx="10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47"/>
                <p:cNvSpPr>
                  <a:spLocks noChangeShapeType="1"/>
                </p:cNvSpPr>
                <p:nvPr/>
              </p:nvSpPr>
              <p:spPr bwMode="auto">
                <a:xfrm>
                  <a:off x="2530" y="1735"/>
                  <a:ext cx="13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48"/>
                <p:cNvSpPr>
                  <a:spLocks noChangeShapeType="1"/>
                </p:cNvSpPr>
                <p:nvPr/>
              </p:nvSpPr>
              <p:spPr bwMode="auto">
                <a:xfrm>
                  <a:off x="2510" y="1735"/>
                  <a:ext cx="10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49"/>
                <p:cNvSpPr>
                  <a:spLocks noChangeShapeType="1"/>
                </p:cNvSpPr>
                <p:nvPr/>
              </p:nvSpPr>
              <p:spPr bwMode="auto">
                <a:xfrm>
                  <a:off x="2489" y="1735"/>
                  <a:ext cx="11" cy="13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3" name="Group 101"/>
          <p:cNvGrpSpPr>
            <a:grpSpLocks/>
          </p:cNvGrpSpPr>
          <p:nvPr/>
        </p:nvGrpSpPr>
        <p:grpSpPr bwMode="auto">
          <a:xfrm>
            <a:off x="2678112" y="2632075"/>
            <a:ext cx="3205163" cy="2597150"/>
            <a:chOff x="2038" y="2134"/>
            <a:chExt cx="2019" cy="1636"/>
          </a:xfrm>
        </p:grpSpPr>
        <p:grpSp>
          <p:nvGrpSpPr>
            <p:cNvPr id="54" name="Group 74"/>
            <p:cNvGrpSpPr>
              <a:grpSpLocks/>
            </p:cNvGrpSpPr>
            <p:nvPr/>
          </p:nvGrpSpPr>
          <p:grpSpPr bwMode="auto">
            <a:xfrm>
              <a:off x="3917" y="2134"/>
              <a:ext cx="140" cy="1168"/>
              <a:chOff x="3917" y="2134"/>
              <a:chExt cx="140" cy="1168"/>
            </a:xfrm>
          </p:grpSpPr>
          <p:sp>
            <p:nvSpPr>
              <p:cNvPr id="81" name="Rectangle 53"/>
              <p:cNvSpPr>
                <a:spLocks noChangeArrowheads="1"/>
              </p:cNvSpPr>
              <p:nvPr/>
            </p:nvSpPr>
            <p:spPr bwMode="auto">
              <a:xfrm>
                <a:off x="3921" y="2136"/>
                <a:ext cx="132" cy="116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" name="Group 63"/>
              <p:cNvGrpSpPr>
                <a:grpSpLocks/>
              </p:cNvGrpSpPr>
              <p:nvPr/>
            </p:nvGrpSpPr>
            <p:grpSpPr bwMode="auto">
              <a:xfrm>
                <a:off x="3917" y="3114"/>
                <a:ext cx="137" cy="182"/>
                <a:chOff x="3917" y="3114"/>
                <a:chExt cx="137" cy="182"/>
              </a:xfrm>
            </p:grpSpPr>
            <p:sp>
              <p:nvSpPr>
                <p:cNvPr id="93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917" y="3284"/>
                  <a:ext cx="137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917" y="3263"/>
                  <a:ext cx="137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3917" y="3242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917" y="3222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917" y="3199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3917" y="3179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3917" y="3157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3917" y="3137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3917" y="3114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3" name="Group 73"/>
              <p:cNvGrpSpPr>
                <a:grpSpLocks/>
              </p:cNvGrpSpPr>
              <p:nvPr/>
            </p:nvGrpSpPr>
            <p:grpSpPr bwMode="auto">
              <a:xfrm>
                <a:off x="3920" y="2134"/>
                <a:ext cx="137" cy="181"/>
                <a:chOff x="3920" y="2134"/>
                <a:chExt cx="137" cy="181"/>
              </a:xfrm>
            </p:grpSpPr>
            <p:sp>
              <p:nvSpPr>
                <p:cNvPr id="8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920" y="2304"/>
                  <a:ext cx="137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920" y="2283"/>
                  <a:ext cx="137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3920" y="2261"/>
                  <a:ext cx="137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920" y="2241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920" y="2218"/>
                  <a:ext cx="137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920" y="2198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920" y="2177"/>
                  <a:ext cx="137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920" y="2156"/>
                  <a:ext cx="137" cy="1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920" y="2134"/>
                  <a:ext cx="137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5" name="Group 100"/>
            <p:cNvGrpSpPr>
              <a:grpSpLocks/>
            </p:cNvGrpSpPr>
            <p:nvPr/>
          </p:nvGrpSpPr>
          <p:grpSpPr bwMode="auto">
            <a:xfrm>
              <a:off x="2038" y="3207"/>
              <a:ext cx="1641" cy="563"/>
              <a:chOff x="2038" y="3207"/>
              <a:chExt cx="1641" cy="563"/>
            </a:xfrm>
          </p:grpSpPr>
          <p:sp>
            <p:nvSpPr>
              <p:cNvPr id="56" name="Arc 75"/>
              <p:cNvSpPr>
                <a:spLocks/>
              </p:cNvSpPr>
              <p:nvPr/>
            </p:nvSpPr>
            <p:spPr bwMode="auto">
              <a:xfrm>
                <a:off x="2043" y="3338"/>
                <a:ext cx="431" cy="43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5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550" y="21599"/>
                    </a:moveTo>
                    <a:cubicBezTo>
                      <a:pt x="9640" y="21572"/>
                      <a:pt x="-1" y="11909"/>
                      <a:pt x="-1" y="-1"/>
                    </a:cubicBezTo>
                  </a:path>
                  <a:path w="21600" h="21600" stroke="0" extrusionOk="0">
                    <a:moveTo>
                      <a:pt x="21550" y="21599"/>
                    </a:moveTo>
                    <a:cubicBezTo>
                      <a:pt x="9640" y="21572"/>
                      <a:pt x="-1" y="1190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rc 76"/>
              <p:cNvSpPr>
                <a:spLocks/>
              </p:cNvSpPr>
              <p:nvPr/>
            </p:nvSpPr>
            <p:spPr bwMode="auto">
              <a:xfrm>
                <a:off x="2303" y="3338"/>
                <a:ext cx="172" cy="173"/>
              </a:xfrm>
              <a:custGeom>
                <a:avLst/>
                <a:gdLst>
                  <a:gd name="G0" fmla="+- 21600 0 0"/>
                  <a:gd name="G1" fmla="+- 125 0 0"/>
                  <a:gd name="G2" fmla="+- 21600 0 0"/>
                  <a:gd name="T0" fmla="*/ 21474 w 21600"/>
                  <a:gd name="T1" fmla="*/ 21725 h 21725"/>
                  <a:gd name="T2" fmla="*/ 0 w 21600"/>
                  <a:gd name="T3" fmla="*/ 0 h 21725"/>
                  <a:gd name="T4" fmla="*/ 21600 w 21600"/>
                  <a:gd name="T5" fmla="*/ 125 h 2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25" fill="none" extrusionOk="0">
                    <a:moveTo>
                      <a:pt x="21474" y="21724"/>
                    </a:moveTo>
                    <a:cubicBezTo>
                      <a:pt x="9594" y="21655"/>
                      <a:pt x="0" y="12005"/>
                      <a:pt x="0" y="125"/>
                    </a:cubicBezTo>
                    <a:cubicBezTo>
                      <a:pt x="0" y="83"/>
                      <a:pt x="0" y="41"/>
                      <a:pt x="0" y="0"/>
                    </a:cubicBezTo>
                  </a:path>
                  <a:path w="21600" h="21725" stroke="0" extrusionOk="0">
                    <a:moveTo>
                      <a:pt x="21474" y="21724"/>
                    </a:moveTo>
                    <a:cubicBezTo>
                      <a:pt x="9594" y="21655"/>
                      <a:pt x="0" y="12005"/>
                      <a:pt x="0" y="125"/>
                    </a:cubicBezTo>
                    <a:cubicBezTo>
                      <a:pt x="0" y="83"/>
                      <a:pt x="0" y="41"/>
                      <a:pt x="0" y="0"/>
                    </a:cubicBezTo>
                    <a:lnTo>
                      <a:pt x="21600" y="1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77"/>
              <p:cNvSpPr>
                <a:spLocks/>
              </p:cNvSpPr>
              <p:nvPr/>
            </p:nvSpPr>
            <p:spPr bwMode="auto">
              <a:xfrm>
                <a:off x="2038" y="3207"/>
                <a:ext cx="261" cy="131"/>
              </a:xfrm>
              <a:custGeom>
                <a:avLst/>
                <a:gdLst>
                  <a:gd name="T0" fmla="*/ 0 w 261"/>
                  <a:gd name="T1" fmla="*/ 130 h 131"/>
                  <a:gd name="T2" fmla="*/ 0 w 261"/>
                  <a:gd name="T3" fmla="*/ 0 h 131"/>
                  <a:gd name="T4" fmla="*/ 260 w 261"/>
                  <a:gd name="T5" fmla="*/ 0 h 131"/>
                  <a:gd name="T6" fmla="*/ 260 w 261"/>
                  <a:gd name="T7" fmla="*/ 1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131">
                    <a:moveTo>
                      <a:pt x="0" y="130"/>
                    </a:moveTo>
                    <a:lnTo>
                      <a:pt x="0" y="0"/>
                    </a:lnTo>
                    <a:lnTo>
                      <a:pt x="260" y="0"/>
                    </a:lnTo>
                    <a:lnTo>
                      <a:pt x="260" y="13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8"/>
              <p:cNvSpPr>
                <a:spLocks/>
              </p:cNvSpPr>
              <p:nvPr/>
            </p:nvSpPr>
            <p:spPr bwMode="auto">
              <a:xfrm>
                <a:off x="2460" y="3506"/>
                <a:ext cx="131" cy="262"/>
              </a:xfrm>
              <a:custGeom>
                <a:avLst/>
                <a:gdLst>
                  <a:gd name="T0" fmla="*/ 0 w 131"/>
                  <a:gd name="T1" fmla="*/ 0 h 262"/>
                  <a:gd name="T2" fmla="*/ 130 w 131"/>
                  <a:gd name="T3" fmla="*/ 0 h 262"/>
                  <a:gd name="T4" fmla="*/ 130 w 131"/>
                  <a:gd name="T5" fmla="*/ 261 h 262"/>
                  <a:gd name="T6" fmla="*/ 0 w 131"/>
                  <a:gd name="T7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262">
                    <a:moveTo>
                      <a:pt x="0" y="0"/>
                    </a:moveTo>
                    <a:lnTo>
                      <a:pt x="130" y="0"/>
                    </a:lnTo>
                    <a:lnTo>
                      <a:pt x="130" y="261"/>
                    </a:lnTo>
                    <a:lnTo>
                      <a:pt x="0" y="26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Rectangle 79"/>
              <p:cNvSpPr>
                <a:spLocks noChangeArrowheads="1"/>
              </p:cNvSpPr>
              <p:nvPr/>
            </p:nvSpPr>
            <p:spPr bwMode="auto">
              <a:xfrm>
                <a:off x="2501" y="3575"/>
                <a:ext cx="1166" cy="13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oup 89"/>
              <p:cNvGrpSpPr>
                <a:grpSpLocks/>
              </p:cNvGrpSpPr>
              <p:nvPr/>
            </p:nvGrpSpPr>
            <p:grpSpPr bwMode="auto">
              <a:xfrm>
                <a:off x="2518" y="3571"/>
                <a:ext cx="180" cy="138"/>
                <a:chOff x="2518" y="3571"/>
                <a:chExt cx="180" cy="138"/>
              </a:xfrm>
            </p:grpSpPr>
            <p:sp>
              <p:nvSpPr>
                <p:cNvPr id="72" name="Line 80"/>
                <p:cNvSpPr>
                  <a:spLocks noChangeShapeType="1"/>
                </p:cNvSpPr>
                <p:nvPr/>
              </p:nvSpPr>
              <p:spPr bwMode="auto">
                <a:xfrm flipH="1" flipV="1">
                  <a:off x="2518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539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2560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2581" y="3571"/>
                  <a:ext cx="9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603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 flipH="1" flipV="1">
                  <a:off x="2624" y="3571"/>
                  <a:ext cx="9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 flipH="1" flipV="1">
                  <a:off x="2645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2667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2688" y="3571"/>
                  <a:ext cx="10" cy="1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99"/>
              <p:cNvGrpSpPr>
                <a:grpSpLocks/>
              </p:cNvGrpSpPr>
              <p:nvPr/>
            </p:nvGrpSpPr>
            <p:grpSpPr bwMode="auto">
              <a:xfrm>
                <a:off x="3497" y="3575"/>
                <a:ext cx="182" cy="137"/>
                <a:chOff x="3497" y="3575"/>
                <a:chExt cx="182" cy="137"/>
              </a:xfrm>
            </p:grpSpPr>
            <p:sp>
              <p:nvSpPr>
                <p:cNvPr id="63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3497" y="3575"/>
                  <a:ext cx="10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3518" y="3575"/>
                  <a:ext cx="10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92"/>
                <p:cNvSpPr>
                  <a:spLocks noChangeShapeType="1"/>
                </p:cNvSpPr>
                <p:nvPr/>
              </p:nvSpPr>
              <p:spPr bwMode="auto">
                <a:xfrm flipH="1" flipV="1">
                  <a:off x="3538" y="3575"/>
                  <a:ext cx="13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93"/>
                <p:cNvSpPr>
                  <a:spLocks noChangeShapeType="1"/>
                </p:cNvSpPr>
                <p:nvPr/>
              </p:nvSpPr>
              <p:spPr bwMode="auto">
                <a:xfrm flipH="1" flipV="1">
                  <a:off x="3561" y="3575"/>
                  <a:ext cx="10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94"/>
                <p:cNvSpPr>
                  <a:spLocks noChangeShapeType="1"/>
                </p:cNvSpPr>
                <p:nvPr/>
              </p:nvSpPr>
              <p:spPr bwMode="auto">
                <a:xfrm flipH="1" flipV="1">
                  <a:off x="3581" y="3575"/>
                  <a:ext cx="12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95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" y="3575"/>
                  <a:ext cx="11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3624" y="3575"/>
                  <a:ext cx="12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97"/>
                <p:cNvSpPr>
                  <a:spLocks noChangeShapeType="1"/>
                </p:cNvSpPr>
                <p:nvPr/>
              </p:nvSpPr>
              <p:spPr bwMode="auto">
                <a:xfrm flipH="1" flipV="1">
                  <a:off x="3646" y="3575"/>
                  <a:ext cx="10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3666" y="3575"/>
                  <a:ext cx="13" cy="13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2" name="Group 105"/>
          <p:cNvGrpSpPr>
            <a:grpSpLocks/>
          </p:cNvGrpSpPr>
          <p:nvPr/>
        </p:nvGrpSpPr>
        <p:grpSpPr bwMode="auto">
          <a:xfrm>
            <a:off x="1822450" y="3213100"/>
            <a:ext cx="930275" cy="198438"/>
            <a:chOff x="1499" y="2500"/>
            <a:chExt cx="586" cy="125"/>
          </a:xfrm>
        </p:grpSpPr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>
              <a:off x="1499" y="2500"/>
              <a:ext cx="581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1971" y="2564"/>
              <a:ext cx="114" cy="61"/>
            </a:xfrm>
            <a:custGeom>
              <a:avLst/>
              <a:gdLst>
                <a:gd name="T0" fmla="*/ 113 w 114"/>
                <a:gd name="T1" fmla="*/ 51 h 61"/>
                <a:gd name="T2" fmla="*/ 13 w 114"/>
                <a:gd name="T3" fmla="*/ 0 h 61"/>
                <a:gd name="T4" fmla="*/ 0 w 114"/>
                <a:gd name="T5" fmla="*/ 60 h 61"/>
                <a:gd name="T6" fmla="*/ 113 w 114"/>
                <a:gd name="T7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61">
                  <a:moveTo>
                    <a:pt x="113" y="51"/>
                  </a:moveTo>
                  <a:lnTo>
                    <a:pt x="13" y="0"/>
                  </a:lnTo>
                  <a:lnTo>
                    <a:pt x="0" y="60"/>
                  </a:lnTo>
                  <a:lnTo>
                    <a:pt x="113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971" y="2564"/>
              <a:ext cx="103" cy="51"/>
            </a:xfrm>
            <a:custGeom>
              <a:avLst/>
              <a:gdLst>
                <a:gd name="T0" fmla="*/ 102 w 103"/>
                <a:gd name="T1" fmla="*/ 43 h 51"/>
                <a:gd name="T2" fmla="*/ 12 w 103"/>
                <a:gd name="T3" fmla="*/ 0 h 51"/>
                <a:gd name="T4" fmla="*/ 0 w 103"/>
                <a:gd name="T5" fmla="*/ 50 h 51"/>
                <a:gd name="T6" fmla="*/ 102 w 103"/>
                <a:gd name="T7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51">
                  <a:moveTo>
                    <a:pt x="102" y="43"/>
                  </a:moveTo>
                  <a:lnTo>
                    <a:pt x="12" y="0"/>
                  </a:lnTo>
                  <a:lnTo>
                    <a:pt x="0" y="50"/>
                  </a:lnTo>
                  <a:lnTo>
                    <a:pt x="102" y="4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9"/>
          <p:cNvGrpSpPr>
            <a:grpSpLocks/>
          </p:cNvGrpSpPr>
          <p:nvPr/>
        </p:nvGrpSpPr>
        <p:grpSpPr bwMode="auto">
          <a:xfrm>
            <a:off x="762000" y="2719388"/>
            <a:ext cx="1062037" cy="822325"/>
            <a:chOff x="831" y="2189"/>
            <a:chExt cx="669" cy="518"/>
          </a:xfrm>
        </p:grpSpPr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863" y="2189"/>
              <a:ext cx="60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1/4</a:t>
              </a:r>
              <a:r>
                <a:rPr lang="ja-JP" altLang="en-US" sz="1800">
                  <a:solidFill>
                    <a:srgbClr val="000000"/>
                  </a:solidFill>
                  <a:latin typeface="Arial"/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I. D.</a:t>
              </a:r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831" y="2339"/>
              <a:ext cx="66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Cast Iron</a:t>
              </a:r>
            </a:p>
          </p:txBody>
        </p:sp>
        <p:sp>
          <p:nvSpPr>
            <p:cNvPr id="109" name="Rectangle 108"/>
            <p:cNvSpPr>
              <a:spLocks noChangeArrowheads="1"/>
            </p:cNvSpPr>
            <p:nvPr/>
          </p:nvSpPr>
          <p:spPr bwMode="auto">
            <a:xfrm>
              <a:off x="870" y="2493"/>
              <a:ext cx="5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Pipe (4)</a:t>
              </a:r>
            </a:p>
          </p:txBody>
        </p:sp>
      </p:grpSp>
      <p:grpSp>
        <p:nvGrpSpPr>
          <p:cNvPr id="110" name="Group 114"/>
          <p:cNvGrpSpPr>
            <a:grpSpLocks/>
          </p:cNvGrpSpPr>
          <p:nvPr/>
        </p:nvGrpSpPr>
        <p:grpSpPr bwMode="auto">
          <a:xfrm>
            <a:off x="6816725" y="2274888"/>
            <a:ext cx="1179512" cy="998537"/>
            <a:chOff x="4645" y="1909"/>
            <a:chExt cx="743" cy="629"/>
          </a:xfrm>
        </p:grpSpPr>
        <p:sp>
          <p:nvSpPr>
            <p:cNvPr id="111" name="Rectangle 110"/>
            <p:cNvSpPr>
              <a:spLocks noChangeArrowheads="1"/>
            </p:cNvSpPr>
            <p:nvPr/>
          </p:nvSpPr>
          <p:spPr bwMode="auto">
            <a:xfrm>
              <a:off x="4712" y="1909"/>
              <a:ext cx="60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1/4</a:t>
              </a:r>
              <a:r>
                <a:rPr lang="ja-JP" altLang="en-US" sz="1800">
                  <a:solidFill>
                    <a:srgbClr val="000000"/>
                  </a:solidFill>
                  <a:latin typeface="Arial"/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I. D.</a:t>
              </a:r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4662" y="2050"/>
              <a:ext cx="71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Cast Iron </a:t>
              </a:r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4645" y="2187"/>
              <a:ext cx="74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90-Degree</a:t>
              </a:r>
            </a:p>
          </p:txBody>
        </p:sp>
        <p:sp>
          <p:nvSpPr>
            <p:cNvPr id="114" name="Rectangle 113"/>
            <p:cNvSpPr>
              <a:spLocks noChangeArrowheads="1"/>
            </p:cNvSpPr>
            <p:nvPr/>
          </p:nvSpPr>
          <p:spPr bwMode="auto">
            <a:xfrm>
              <a:off x="4677" y="2324"/>
              <a:ext cx="66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Elbow (2)</a:t>
              </a:r>
            </a:p>
          </p:txBody>
        </p:sp>
      </p:grpSp>
      <p:sp>
        <p:nvSpPr>
          <p:cNvPr id="115" name="Line 115"/>
          <p:cNvSpPr>
            <a:spLocks noChangeShapeType="1"/>
          </p:cNvSpPr>
          <p:nvPr/>
        </p:nvSpPr>
        <p:spPr bwMode="auto">
          <a:xfrm>
            <a:off x="3224212" y="2643188"/>
            <a:ext cx="392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>
            <a:off x="3224212" y="4519613"/>
            <a:ext cx="3921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7" name="Group 121"/>
          <p:cNvGrpSpPr>
            <a:grpSpLocks/>
          </p:cNvGrpSpPr>
          <p:nvPr/>
        </p:nvGrpSpPr>
        <p:grpSpPr bwMode="auto">
          <a:xfrm>
            <a:off x="3340100" y="2641600"/>
            <a:ext cx="101600" cy="1876425"/>
            <a:chOff x="2455" y="2140"/>
            <a:chExt cx="64" cy="1182"/>
          </a:xfrm>
        </p:grpSpPr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2489" y="2140"/>
              <a:ext cx="0" cy="1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55" y="3214"/>
              <a:ext cx="64" cy="108"/>
            </a:xfrm>
            <a:custGeom>
              <a:avLst/>
              <a:gdLst>
                <a:gd name="T0" fmla="*/ 32 w 64"/>
                <a:gd name="T1" fmla="*/ 107 h 108"/>
                <a:gd name="T2" fmla="*/ 63 w 64"/>
                <a:gd name="T3" fmla="*/ 0 h 108"/>
                <a:gd name="T4" fmla="*/ 0 w 64"/>
                <a:gd name="T5" fmla="*/ 0 h 108"/>
                <a:gd name="T6" fmla="*/ 32 w 64"/>
                <a:gd name="T7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08">
                  <a:moveTo>
                    <a:pt x="32" y="107"/>
                  </a:moveTo>
                  <a:lnTo>
                    <a:pt x="63" y="0"/>
                  </a:lnTo>
                  <a:lnTo>
                    <a:pt x="0" y="0"/>
                  </a:lnTo>
                  <a:lnTo>
                    <a:pt x="32" y="10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455" y="3214"/>
              <a:ext cx="52" cy="98"/>
            </a:xfrm>
            <a:custGeom>
              <a:avLst/>
              <a:gdLst>
                <a:gd name="T0" fmla="*/ 26 w 52"/>
                <a:gd name="T1" fmla="*/ 97 h 98"/>
                <a:gd name="T2" fmla="*/ 51 w 52"/>
                <a:gd name="T3" fmla="*/ 0 h 98"/>
                <a:gd name="T4" fmla="*/ 0 w 52"/>
                <a:gd name="T5" fmla="*/ 0 h 98"/>
                <a:gd name="T6" fmla="*/ 26 w 52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98">
                  <a:moveTo>
                    <a:pt x="26" y="9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26" y="9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455" y="2140"/>
              <a:ext cx="64" cy="109"/>
            </a:xfrm>
            <a:custGeom>
              <a:avLst/>
              <a:gdLst>
                <a:gd name="T0" fmla="*/ 32 w 64"/>
                <a:gd name="T1" fmla="*/ 0 h 109"/>
                <a:gd name="T2" fmla="*/ 0 w 64"/>
                <a:gd name="T3" fmla="*/ 108 h 109"/>
                <a:gd name="T4" fmla="*/ 63 w 64"/>
                <a:gd name="T5" fmla="*/ 108 h 109"/>
                <a:gd name="T6" fmla="*/ 32 w 6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09">
                  <a:moveTo>
                    <a:pt x="32" y="0"/>
                  </a:moveTo>
                  <a:lnTo>
                    <a:pt x="0" y="108"/>
                  </a:lnTo>
                  <a:lnTo>
                    <a:pt x="63" y="108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24"/>
          <p:cNvGrpSpPr>
            <a:grpSpLocks/>
          </p:cNvGrpSpPr>
          <p:nvPr/>
        </p:nvGrpSpPr>
        <p:grpSpPr bwMode="auto">
          <a:xfrm>
            <a:off x="3030537" y="3352800"/>
            <a:ext cx="773113" cy="384175"/>
            <a:chOff x="2260" y="2588"/>
            <a:chExt cx="487" cy="242"/>
          </a:xfrm>
        </p:grpSpPr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2267" y="2624"/>
              <a:ext cx="435" cy="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123"/>
            <p:cNvSpPr>
              <a:spLocks noChangeArrowheads="1"/>
            </p:cNvSpPr>
            <p:nvPr/>
          </p:nvSpPr>
          <p:spPr bwMode="auto">
            <a:xfrm>
              <a:off x="2260" y="2588"/>
              <a:ext cx="4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4</a:t>
              </a:r>
              <a:r>
                <a:rPr lang="ja-JP" altLang="en-US" sz="1800">
                  <a:solidFill>
                    <a:srgbClr val="000000"/>
                  </a:solidFill>
                  <a:latin typeface="Arial"/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typ</a:t>
              </a:r>
            </a:p>
          </p:txBody>
        </p:sp>
      </p:grpSp>
      <p:grpSp>
        <p:nvGrpSpPr>
          <p:cNvPr id="125" name="Group 127"/>
          <p:cNvGrpSpPr>
            <a:grpSpLocks/>
          </p:cNvGrpSpPr>
          <p:nvPr/>
        </p:nvGrpSpPr>
        <p:grpSpPr bwMode="auto">
          <a:xfrm>
            <a:off x="2967037" y="5405438"/>
            <a:ext cx="3133725" cy="587375"/>
            <a:chOff x="2220" y="3881"/>
            <a:chExt cx="1974" cy="370"/>
          </a:xfrm>
        </p:grpSpPr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2220" y="3881"/>
              <a:ext cx="197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All Parts to be Standard, U. S.</a:t>
              </a: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2292" y="4037"/>
              <a:ext cx="1784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1/4</a:t>
              </a:r>
              <a:r>
                <a:rPr lang="ja-JP" altLang="en-US" sz="1800">
                  <a:solidFill>
                    <a:srgbClr val="000000"/>
                  </a:solidFill>
                  <a:latin typeface="Arial"/>
                </a:rPr>
                <a:t>”</a:t>
              </a:r>
              <a:r>
                <a:rPr lang="en-US" sz="1800">
                  <a:solidFill>
                    <a:srgbClr val="000000"/>
                  </a:solidFill>
                </a:rPr>
                <a:t> Right-Hand Pipe Thread</a:t>
              </a:r>
            </a:p>
          </p:txBody>
        </p:sp>
      </p:grpSp>
      <p:sp>
        <p:nvSpPr>
          <p:cNvPr id="128" name="Freeform 128"/>
          <p:cNvSpPr>
            <a:spLocks/>
          </p:cNvSpPr>
          <p:nvPr/>
        </p:nvSpPr>
        <p:spPr bwMode="auto">
          <a:xfrm>
            <a:off x="2197100" y="1914525"/>
            <a:ext cx="1385887" cy="865188"/>
          </a:xfrm>
          <a:custGeom>
            <a:avLst/>
            <a:gdLst>
              <a:gd name="T0" fmla="*/ 304 w 873"/>
              <a:gd name="T1" fmla="*/ 544 h 545"/>
              <a:gd name="T2" fmla="*/ 568 w 873"/>
              <a:gd name="T3" fmla="*/ 544 h 545"/>
              <a:gd name="T4" fmla="*/ 568 w 873"/>
              <a:gd name="T5" fmla="*/ 263 h 545"/>
              <a:gd name="T6" fmla="*/ 872 w 873"/>
              <a:gd name="T7" fmla="*/ 263 h 545"/>
              <a:gd name="T8" fmla="*/ 872 w 873"/>
              <a:gd name="T9" fmla="*/ 0 h 545"/>
              <a:gd name="T10" fmla="*/ 0 w 873"/>
              <a:gd name="T11" fmla="*/ 0 h 545"/>
              <a:gd name="T12" fmla="*/ 0 w 873"/>
              <a:gd name="T13" fmla="*/ 263 h 545"/>
              <a:gd name="T14" fmla="*/ 304 w 873"/>
              <a:gd name="T15" fmla="*/ 263 h 545"/>
              <a:gd name="T16" fmla="*/ 304 w 873"/>
              <a:gd name="T17" fmla="*/ 54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3" h="545">
                <a:moveTo>
                  <a:pt x="304" y="544"/>
                </a:moveTo>
                <a:lnTo>
                  <a:pt x="568" y="544"/>
                </a:lnTo>
                <a:lnTo>
                  <a:pt x="568" y="263"/>
                </a:lnTo>
                <a:lnTo>
                  <a:pt x="872" y="263"/>
                </a:lnTo>
                <a:lnTo>
                  <a:pt x="872" y="0"/>
                </a:lnTo>
                <a:lnTo>
                  <a:pt x="0" y="0"/>
                </a:lnTo>
                <a:lnTo>
                  <a:pt x="0" y="263"/>
                </a:lnTo>
                <a:lnTo>
                  <a:pt x="304" y="263"/>
                </a:lnTo>
                <a:lnTo>
                  <a:pt x="304" y="5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>
            <a:spLocks/>
          </p:cNvSpPr>
          <p:nvPr/>
        </p:nvSpPr>
        <p:spPr bwMode="auto">
          <a:xfrm>
            <a:off x="5095875" y="4367213"/>
            <a:ext cx="1385887" cy="866775"/>
          </a:xfrm>
          <a:custGeom>
            <a:avLst/>
            <a:gdLst>
              <a:gd name="T0" fmla="*/ 304 w 873"/>
              <a:gd name="T1" fmla="*/ 0 h 546"/>
              <a:gd name="T2" fmla="*/ 568 w 873"/>
              <a:gd name="T3" fmla="*/ 0 h 546"/>
              <a:gd name="T4" fmla="*/ 568 w 873"/>
              <a:gd name="T5" fmla="*/ 281 h 546"/>
              <a:gd name="T6" fmla="*/ 872 w 873"/>
              <a:gd name="T7" fmla="*/ 281 h 546"/>
              <a:gd name="T8" fmla="*/ 872 w 873"/>
              <a:gd name="T9" fmla="*/ 545 h 546"/>
              <a:gd name="T10" fmla="*/ 0 w 873"/>
              <a:gd name="T11" fmla="*/ 545 h 546"/>
              <a:gd name="T12" fmla="*/ 0 w 873"/>
              <a:gd name="T13" fmla="*/ 281 h 546"/>
              <a:gd name="T14" fmla="*/ 304 w 873"/>
              <a:gd name="T15" fmla="*/ 281 h 546"/>
              <a:gd name="T16" fmla="*/ 304 w 873"/>
              <a:gd name="T17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3" h="546">
                <a:moveTo>
                  <a:pt x="304" y="0"/>
                </a:moveTo>
                <a:lnTo>
                  <a:pt x="568" y="0"/>
                </a:lnTo>
                <a:lnTo>
                  <a:pt x="568" y="281"/>
                </a:lnTo>
                <a:lnTo>
                  <a:pt x="872" y="281"/>
                </a:lnTo>
                <a:lnTo>
                  <a:pt x="872" y="545"/>
                </a:lnTo>
                <a:lnTo>
                  <a:pt x="0" y="545"/>
                </a:lnTo>
                <a:lnTo>
                  <a:pt x="0" y="281"/>
                </a:lnTo>
                <a:lnTo>
                  <a:pt x="304" y="281"/>
                </a:lnTo>
                <a:lnTo>
                  <a:pt x="30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0" name="Group 151"/>
          <p:cNvGrpSpPr>
            <a:grpSpLocks/>
          </p:cNvGrpSpPr>
          <p:nvPr/>
        </p:nvGrpSpPr>
        <p:grpSpPr bwMode="auto">
          <a:xfrm>
            <a:off x="6326187" y="4911725"/>
            <a:ext cx="725488" cy="222250"/>
            <a:chOff x="4336" y="3570"/>
            <a:chExt cx="457" cy="140"/>
          </a:xfrm>
        </p:grpSpPr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4339" y="3574"/>
              <a:ext cx="454" cy="1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40"/>
            <p:cNvGrpSpPr>
              <a:grpSpLocks/>
            </p:cNvGrpSpPr>
            <p:nvPr/>
          </p:nvGrpSpPr>
          <p:grpSpPr bwMode="auto">
            <a:xfrm>
              <a:off x="4609" y="3572"/>
              <a:ext cx="181" cy="138"/>
              <a:chOff x="4609" y="3572"/>
              <a:chExt cx="181" cy="138"/>
            </a:xfrm>
          </p:grpSpPr>
          <p:sp>
            <p:nvSpPr>
              <p:cNvPr id="143" name="Line 131"/>
              <p:cNvSpPr>
                <a:spLocks noChangeShapeType="1"/>
              </p:cNvSpPr>
              <p:nvPr/>
            </p:nvSpPr>
            <p:spPr bwMode="auto">
              <a:xfrm>
                <a:off x="4778" y="3572"/>
                <a:ext cx="12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132"/>
              <p:cNvSpPr>
                <a:spLocks noChangeShapeType="1"/>
              </p:cNvSpPr>
              <p:nvPr/>
            </p:nvSpPr>
            <p:spPr bwMode="auto">
              <a:xfrm>
                <a:off x="4758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133"/>
              <p:cNvSpPr>
                <a:spLocks noChangeShapeType="1"/>
              </p:cNvSpPr>
              <p:nvPr/>
            </p:nvSpPr>
            <p:spPr bwMode="auto">
              <a:xfrm>
                <a:off x="4736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34"/>
              <p:cNvSpPr>
                <a:spLocks noChangeShapeType="1"/>
              </p:cNvSpPr>
              <p:nvPr/>
            </p:nvSpPr>
            <p:spPr bwMode="auto">
              <a:xfrm>
                <a:off x="4716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35"/>
              <p:cNvSpPr>
                <a:spLocks noChangeShapeType="1"/>
              </p:cNvSpPr>
              <p:nvPr/>
            </p:nvSpPr>
            <p:spPr bwMode="auto">
              <a:xfrm>
                <a:off x="4693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6"/>
              <p:cNvSpPr>
                <a:spLocks noChangeShapeType="1"/>
              </p:cNvSpPr>
              <p:nvPr/>
            </p:nvSpPr>
            <p:spPr bwMode="auto">
              <a:xfrm>
                <a:off x="4673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137"/>
              <p:cNvSpPr>
                <a:spLocks noChangeShapeType="1"/>
              </p:cNvSpPr>
              <p:nvPr/>
            </p:nvSpPr>
            <p:spPr bwMode="auto">
              <a:xfrm>
                <a:off x="4651" y="3572"/>
                <a:ext cx="11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Line 138"/>
              <p:cNvSpPr>
                <a:spLocks noChangeShapeType="1"/>
              </p:cNvSpPr>
              <p:nvPr/>
            </p:nvSpPr>
            <p:spPr bwMode="auto">
              <a:xfrm>
                <a:off x="4631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139"/>
              <p:cNvSpPr>
                <a:spLocks noChangeShapeType="1"/>
              </p:cNvSpPr>
              <p:nvPr/>
            </p:nvSpPr>
            <p:spPr bwMode="auto">
              <a:xfrm>
                <a:off x="4609" y="3572"/>
                <a:ext cx="1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" name="Group 150"/>
            <p:cNvGrpSpPr>
              <a:grpSpLocks/>
            </p:cNvGrpSpPr>
            <p:nvPr/>
          </p:nvGrpSpPr>
          <p:grpSpPr bwMode="auto">
            <a:xfrm>
              <a:off x="4336" y="3570"/>
              <a:ext cx="182" cy="135"/>
              <a:chOff x="4336" y="3570"/>
              <a:chExt cx="182" cy="135"/>
            </a:xfrm>
          </p:grpSpPr>
          <p:sp>
            <p:nvSpPr>
              <p:cNvPr id="134" name="Line 141"/>
              <p:cNvSpPr>
                <a:spLocks noChangeShapeType="1"/>
              </p:cNvSpPr>
              <p:nvPr/>
            </p:nvSpPr>
            <p:spPr bwMode="auto">
              <a:xfrm>
                <a:off x="4507" y="3570"/>
                <a:ext cx="11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42"/>
              <p:cNvSpPr>
                <a:spLocks noChangeShapeType="1"/>
              </p:cNvSpPr>
              <p:nvPr/>
            </p:nvSpPr>
            <p:spPr bwMode="auto">
              <a:xfrm>
                <a:off x="4485" y="3570"/>
                <a:ext cx="11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43"/>
              <p:cNvSpPr>
                <a:spLocks noChangeShapeType="1"/>
              </p:cNvSpPr>
              <p:nvPr/>
            </p:nvSpPr>
            <p:spPr bwMode="auto">
              <a:xfrm>
                <a:off x="4464" y="3570"/>
                <a:ext cx="11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44"/>
              <p:cNvSpPr>
                <a:spLocks noChangeShapeType="1"/>
              </p:cNvSpPr>
              <p:nvPr/>
            </p:nvSpPr>
            <p:spPr bwMode="auto">
              <a:xfrm>
                <a:off x="4444" y="3570"/>
                <a:ext cx="10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145"/>
              <p:cNvSpPr>
                <a:spLocks noChangeShapeType="1"/>
              </p:cNvSpPr>
              <p:nvPr/>
            </p:nvSpPr>
            <p:spPr bwMode="auto">
              <a:xfrm>
                <a:off x="4421" y="3570"/>
                <a:ext cx="12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46"/>
              <p:cNvSpPr>
                <a:spLocks noChangeShapeType="1"/>
              </p:cNvSpPr>
              <p:nvPr/>
            </p:nvSpPr>
            <p:spPr bwMode="auto">
              <a:xfrm>
                <a:off x="4401" y="3570"/>
                <a:ext cx="10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47"/>
              <p:cNvSpPr>
                <a:spLocks noChangeShapeType="1"/>
              </p:cNvSpPr>
              <p:nvPr/>
            </p:nvSpPr>
            <p:spPr bwMode="auto">
              <a:xfrm>
                <a:off x="4379" y="3570"/>
                <a:ext cx="11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148"/>
              <p:cNvSpPr>
                <a:spLocks noChangeShapeType="1"/>
              </p:cNvSpPr>
              <p:nvPr/>
            </p:nvSpPr>
            <p:spPr bwMode="auto">
              <a:xfrm>
                <a:off x="4359" y="3570"/>
                <a:ext cx="10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149"/>
              <p:cNvSpPr>
                <a:spLocks noChangeShapeType="1"/>
              </p:cNvSpPr>
              <p:nvPr/>
            </p:nvSpPr>
            <p:spPr bwMode="auto">
              <a:xfrm>
                <a:off x="4336" y="3570"/>
                <a:ext cx="13" cy="1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6761162" y="3498850"/>
            <a:ext cx="13557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1/4</a:t>
            </a:r>
            <a:r>
              <a:rPr lang="ja-JP" altLang="en-US" sz="180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1800">
                <a:solidFill>
                  <a:srgbClr val="000000"/>
                </a:solidFill>
              </a:rPr>
              <a:t> I. D.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Cast Iron</a:t>
            </a:r>
          </a:p>
          <a:p>
            <a:pPr algn="ctr"/>
            <a:r>
              <a:rPr lang="en-US" sz="1800">
                <a:solidFill>
                  <a:srgbClr val="000000"/>
                </a:solidFill>
              </a:rPr>
              <a:t>T-Fitting (2)</a:t>
            </a:r>
          </a:p>
        </p:txBody>
      </p:sp>
      <p:sp>
        <p:nvSpPr>
          <p:cNvPr id="153" name="Line 153"/>
          <p:cNvSpPr>
            <a:spLocks noChangeShapeType="1"/>
          </p:cNvSpPr>
          <p:nvPr/>
        </p:nvSpPr>
        <p:spPr bwMode="auto">
          <a:xfrm flipH="1" flipV="1">
            <a:off x="5834062" y="2419350"/>
            <a:ext cx="1031875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154"/>
          <p:cNvSpPr>
            <a:spLocks noChangeShapeType="1"/>
          </p:cNvSpPr>
          <p:nvPr/>
        </p:nvSpPr>
        <p:spPr bwMode="auto">
          <a:xfrm flipH="1">
            <a:off x="5988050" y="4200525"/>
            <a:ext cx="835025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Project Team has Unrealistic Idea About How Much Work is Involved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029200" cy="4419600"/>
          </a:xfrm>
        </p:spPr>
        <p:txBody>
          <a:bodyPr/>
          <a:lstStyle/>
          <a:p>
            <a:pPr marL="344488" indent="-344488">
              <a:lnSpc>
                <a:spcPct val="90000"/>
              </a:lnSpc>
            </a:pPr>
            <a:r>
              <a:rPr lang="en-US" sz="2400" dirty="0" smtClean="0"/>
              <a:t>Complex problems often seem simple before they are attempted</a:t>
            </a:r>
            <a:br>
              <a:rPr lang="en-US" sz="2400" dirty="0" smtClean="0"/>
            </a:br>
            <a:endParaRPr lang="en-US" sz="2400" dirty="0" smtClean="0"/>
          </a:p>
          <a:p>
            <a:pPr marL="344488" indent="-344488">
              <a:lnSpc>
                <a:spcPct val="90000"/>
              </a:lnSpc>
            </a:pPr>
            <a:r>
              <a:rPr lang="en-US" sz="2400" dirty="0" smtClean="0"/>
              <a:t>Optimistic/Impossible deadlines result from not thinking through the work</a:t>
            </a:r>
          </a:p>
          <a:p>
            <a:pPr marL="344488" indent="-344488">
              <a:lnSpc>
                <a:spcPct val="90000"/>
              </a:lnSpc>
            </a:pPr>
            <a:endParaRPr lang="en-US" sz="2400" dirty="0"/>
          </a:p>
          <a:p>
            <a:pPr marL="344488" indent="-344488">
              <a:lnSpc>
                <a:spcPct val="90000"/>
              </a:lnSpc>
            </a:pPr>
            <a:r>
              <a:rPr lang="en-US" sz="2400" dirty="0" smtClean="0"/>
              <a:t>Typical scenario:</a:t>
            </a:r>
          </a:p>
          <a:p>
            <a:pPr marL="744538" lvl="1" indent="-344488">
              <a:lnSpc>
                <a:spcPct val="90000"/>
              </a:lnSpc>
            </a:pPr>
            <a:r>
              <a:rPr lang="en-US" sz="2000" dirty="0" smtClean="0"/>
              <a:t>Very successful team</a:t>
            </a:r>
          </a:p>
          <a:p>
            <a:pPr marL="744538" lvl="1" indent="-344488">
              <a:lnSpc>
                <a:spcPct val="90000"/>
              </a:lnSpc>
            </a:pPr>
            <a:r>
              <a:rPr lang="en-US" sz="2000" dirty="0" smtClean="0"/>
              <a:t>New project looks just slightly harder / different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752600"/>
            <a:ext cx="313150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Defects Injected Early, but </a:t>
            </a:r>
            <a:br>
              <a:rPr lang="en-US" dirty="0" smtClean="0"/>
            </a:br>
            <a:r>
              <a:rPr lang="en-US" dirty="0" smtClean="0"/>
              <a:t>				Discovered Late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dirty="0" smtClean="0"/>
              <a:t>A</a:t>
            </a:r>
            <a:r>
              <a:rPr lang="en-US" sz="2800" dirty="0" smtClean="0"/>
              <a:t>ddress wrong needs</a:t>
            </a:r>
          </a:p>
          <a:p>
            <a:pPr>
              <a:spcBef>
                <a:spcPts val="1872"/>
              </a:spcBef>
            </a:pPr>
            <a:r>
              <a:rPr lang="en-US" dirty="0" smtClean="0"/>
              <a:t>S</a:t>
            </a:r>
            <a:r>
              <a:rPr lang="en-US" sz="2800" dirty="0" smtClean="0"/>
              <a:t>pecify </a:t>
            </a:r>
            <a:r>
              <a:rPr lang="en-US" sz="2800" dirty="0"/>
              <a:t>incorrect behavior</a:t>
            </a:r>
            <a:endParaRPr lang="en-US" sz="2800" dirty="0" smtClean="0"/>
          </a:p>
          <a:p>
            <a:pPr>
              <a:spcBef>
                <a:spcPts val="1872"/>
              </a:spcBef>
            </a:pPr>
            <a:r>
              <a:rPr lang="en-US" dirty="0" smtClean="0"/>
              <a:t>Technically flawed </a:t>
            </a:r>
            <a:r>
              <a:rPr lang="en-US" sz="2800" dirty="0" smtClean="0"/>
              <a:t>Design </a:t>
            </a:r>
            <a:br>
              <a:rPr lang="en-US" sz="2800" dirty="0" smtClean="0"/>
            </a:br>
            <a:r>
              <a:rPr lang="en-US" sz="2800" dirty="0" smtClean="0"/>
              <a:t>and Implementation</a:t>
            </a:r>
          </a:p>
          <a:p>
            <a:pPr>
              <a:spcBef>
                <a:spcPts val="1872"/>
              </a:spcBef>
            </a:pPr>
            <a:r>
              <a:rPr lang="en-US" sz="2800" dirty="0"/>
              <a:t>Test plans</a:t>
            </a:r>
            <a:r>
              <a:rPr lang="en-US" sz="2800" dirty="0" smtClean="0"/>
              <a:t> miss </a:t>
            </a:r>
            <a:br>
              <a:rPr lang="en-US" sz="2800" dirty="0" smtClean="0"/>
            </a:br>
            <a:r>
              <a:rPr lang="en-US" sz="2800" dirty="0" smtClean="0"/>
              <a:t>functionality</a:t>
            </a:r>
          </a:p>
          <a:p>
            <a:pPr marL="0" indent="0">
              <a:spcBef>
                <a:spcPts val="1872"/>
              </a:spcBef>
              <a:buNone/>
            </a:pPr>
            <a:r>
              <a:rPr lang="en-US" sz="2800" i="1" dirty="0">
                <a:solidFill>
                  <a:srgbClr val="CC0000"/>
                </a:solidFill>
              </a:rPr>
              <a:t>The later these problems are found, the more likely they are to cause the project to fail</a:t>
            </a:r>
          </a:p>
          <a:p>
            <a:pPr lvl="1">
              <a:spcBef>
                <a:spcPts val="1872"/>
              </a:spcBef>
            </a:pP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44" y="1701800"/>
            <a:ext cx="3603256" cy="309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878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Poor Programming Habits and </a:t>
            </a:r>
            <a:br>
              <a:rPr lang="en-US" dirty="0" smtClean="0"/>
            </a:br>
            <a:r>
              <a:rPr lang="en-US" dirty="0" smtClean="0"/>
              <a:t>No Accountability for Work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Poor control </a:t>
            </a:r>
            <a:r>
              <a:rPr lang="en-US" sz="2800" dirty="0"/>
              <a:t>of</a:t>
            </a:r>
            <a:r>
              <a:rPr lang="en-US" sz="2800" dirty="0" smtClean="0"/>
              <a:t> source code </a:t>
            </a:r>
            <a:br>
              <a:rPr lang="en-US" sz="2800" dirty="0" smtClean="0"/>
            </a:br>
            <a:r>
              <a:rPr lang="en-US" sz="2800" dirty="0" smtClean="0"/>
              <a:t>and other artifacts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Write-Only Code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Poor test cases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i="1" dirty="0">
                <a:solidFill>
                  <a:srgbClr val="CC0000"/>
                </a:solidFill>
              </a:rPr>
              <a:t>The team does not have a good sense of the overall health of the </a:t>
            </a:r>
            <a:r>
              <a:rPr lang="en-US" sz="2800" i="1" dirty="0" smtClean="0">
                <a:solidFill>
                  <a:srgbClr val="CC0000"/>
                </a:solidFill>
              </a:rPr>
              <a:t>project</a:t>
            </a:r>
            <a:endParaRPr lang="en-US" sz="2800" i="1" dirty="0">
              <a:solidFill>
                <a:srgbClr val="CC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7310" t="5647" r="7310" b="14118"/>
          <a:stretch>
            <a:fillRect/>
          </a:stretch>
        </p:blipFill>
        <p:spPr>
          <a:xfrm>
            <a:off x="5943600" y="1706865"/>
            <a:ext cx="2776224" cy="33770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geeksarsexy.net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4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 smtClean="0"/>
              <a:t>Managers trying to test quality into the software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4572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</a:t>
            </a:r>
            <a:r>
              <a:rPr lang="en-US" sz="2800" dirty="0" smtClean="0"/>
              <a:t>ssumes testers </a:t>
            </a:r>
            <a:r>
              <a:rPr lang="en-US" sz="2800" dirty="0"/>
              <a:t>will catch all of the </a:t>
            </a:r>
            <a:r>
              <a:rPr lang="en-US" sz="2800" dirty="0" smtClean="0"/>
              <a:t>defects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testers miss defects, everyone blames them for not being </a:t>
            </a:r>
            <a:r>
              <a:rPr lang="en-US" sz="2800" dirty="0" smtClean="0"/>
              <a:t>perfect</a:t>
            </a: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7200" t="3850" r="2880"/>
          <a:stretch>
            <a:fillRect/>
          </a:stretch>
        </p:blipFill>
        <p:spPr>
          <a:xfrm>
            <a:off x="4781620" y="1511324"/>
            <a:ext cx="4362380" cy="348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5181600" cy="4191000"/>
          </a:xfrm>
        </p:spPr>
        <p:txBody>
          <a:bodyPr/>
          <a:lstStyle/>
          <a:p>
            <a:r>
              <a:rPr lang="en-US" dirty="0" smtClean="0"/>
              <a:t>So, what </a:t>
            </a:r>
            <a:r>
              <a:rPr lang="en-US" dirty="0" smtClean="0"/>
              <a:t>would </a:t>
            </a:r>
            <a:r>
              <a:rPr lang="en-US" dirty="0" smtClean="0"/>
              <a:t>our friend Dilbert do in the face of a failing software project?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 </a:t>
            </a:r>
            <a:r>
              <a:rPr lang="en-US" dirty="0" err="1" smtClean="0"/>
              <a:t>errr</a:t>
            </a:r>
            <a:r>
              <a:rPr lang="en-US" dirty="0" smtClean="0"/>
              <a:t>, after his in-depth discussion with his friends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295400"/>
            <a:ext cx="2985402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914400"/>
            <a:ext cx="1210800" cy="16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609600"/>
          </a:xfrm>
        </p:spPr>
        <p:txBody>
          <a:bodyPr/>
          <a:lstStyle/>
          <a:p>
            <a:r>
              <a:rPr lang="en-US" sz="3000" dirty="0"/>
              <a:t>State of the Art vs. </a:t>
            </a:r>
            <a:r>
              <a:rPr lang="en-US" sz="3000" dirty="0" smtClean="0"/>
              <a:t>State of </a:t>
            </a:r>
            <a:r>
              <a:rPr lang="en-US" sz="3000" dirty="0"/>
              <a:t>the Practice</a:t>
            </a:r>
          </a:p>
        </p:txBody>
      </p:sp>
      <p:sp>
        <p:nvSpPr>
          <p:cNvPr id="526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52578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The gap between the best software engineering practice and the average practice is very wide–perhaps wider than in any other engineering discipline.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en-US" dirty="0" smtClean="0"/>
              <a:t>		– </a:t>
            </a:r>
            <a:r>
              <a:rPr lang="en-US" dirty="0"/>
              <a:t>Fred Brooks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1574800"/>
            <a:ext cx="2857500" cy="429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600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What are </a:t>
            </a:r>
            <a:r>
              <a:rPr lang="en-US" dirty="0" smtClean="0"/>
              <a:t>Some Keys </a:t>
            </a:r>
            <a:r>
              <a:rPr lang="en-US" dirty="0"/>
              <a:t>to Success?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943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	</a:t>
            </a:r>
            <a:r>
              <a:rPr lang="en-US" sz="2600" dirty="0" smtClean="0">
                <a:solidFill>
                  <a:srgbClr val="800000"/>
                </a:solidFill>
              </a:rPr>
              <a:t>Question</a:t>
            </a:r>
            <a:r>
              <a:rPr lang="en-US" sz="2600" dirty="0" smtClean="0"/>
              <a:t>: </a:t>
            </a:r>
            <a:r>
              <a:rPr lang="en-US" sz="2600" dirty="0"/>
              <a:t>What are the most exciting/promising software engineering ideas or techniques on the horizon?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>
                <a:solidFill>
                  <a:srgbClr val="008000"/>
                </a:solidFill>
              </a:rPr>
              <a:t>Answer</a:t>
            </a:r>
            <a:r>
              <a:rPr lang="en-US" sz="2600" dirty="0" smtClean="0"/>
              <a:t>: </a:t>
            </a:r>
            <a:r>
              <a:rPr lang="en-US" sz="2600" dirty="0"/>
              <a:t>I don</a:t>
            </a:r>
            <a:r>
              <a:rPr lang="ja-JP" altLang="en-US" sz="2600" dirty="0">
                <a:latin typeface="Arial"/>
              </a:rPr>
              <a:t>’</a:t>
            </a:r>
            <a:r>
              <a:rPr lang="en-US" sz="2600" dirty="0"/>
              <a:t>t think that the most promising ideas are on the horizon. They are already here and have been here for years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but </a:t>
            </a:r>
            <a:r>
              <a:rPr lang="en-US" sz="2600" dirty="0"/>
              <a:t>are not being used properly.</a:t>
            </a:r>
            <a:br>
              <a:rPr lang="en-US" sz="2600" dirty="0"/>
            </a:br>
            <a:r>
              <a:rPr lang="en-US" sz="2600" dirty="0"/>
              <a:t>	</a:t>
            </a:r>
            <a:r>
              <a:rPr lang="en-US" sz="2600" dirty="0" smtClean="0"/>
              <a:t>	— </a:t>
            </a:r>
            <a:r>
              <a:rPr lang="en-US" sz="2600" dirty="0"/>
              <a:t>David L. </a:t>
            </a:r>
            <a:r>
              <a:rPr lang="en-US" sz="2600" dirty="0" err="1"/>
              <a:t>Parnas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2965375" cy="3581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54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/>
              <a:t>Parnas</a:t>
            </a:r>
            <a:r>
              <a:rPr lang="en-US" dirty="0"/>
              <a:t> Talking About?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r>
              <a:rPr lang="en-US" sz="2600" dirty="0"/>
              <a:t>Project planning and management practices	</a:t>
            </a:r>
          </a:p>
          <a:p>
            <a:pPr lvl="1"/>
            <a:r>
              <a:rPr lang="en-US" dirty="0"/>
              <a:t>Automated estimation tools (1973)</a:t>
            </a:r>
          </a:p>
          <a:p>
            <a:pPr lvl="1"/>
            <a:r>
              <a:rPr lang="en-US" dirty="0"/>
              <a:t>Evolutionary delivery (1988)</a:t>
            </a:r>
          </a:p>
          <a:p>
            <a:pPr lvl="1"/>
            <a:r>
              <a:rPr lang="en-US" dirty="0"/>
              <a:t>Measurement (1977)</a:t>
            </a:r>
          </a:p>
          <a:p>
            <a:pPr lvl="1"/>
            <a:r>
              <a:rPr lang="en-US" dirty="0"/>
              <a:t>Productivity environments (1984)</a:t>
            </a:r>
          </a:p>
          <a:p>
            <a:pPr lvl="1"/>
            <a:r>
              <a:rPr lang="en-US" dirty="0"/>
              <a:t>Risk management planning (1981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r>
              <a:rPr lang="en-US" sz="2600" dirty="0"/>
              <a:t>Requirements engineering practices 	</a:t>
            </a:r>
          </a:p>
          <a:p>
            <a:pPr lvl="1"/>
            <a:r>
              <a:rPr lang="en-US" dirty="0"/>
              <a:t>Change board (1979)</a:t>
            </a:r>
          </a:p>
          <a:p>
            <a:pPr lvl="1"/>
            <a:r>
              <a:rPr lang="en-US" dirty="0"/>
              <a:t>Throwaway user interface prototyping (1975)</a:t>
            </a:r>
          </a:p>
          <a:p>
            <a:pPr lvl="1"/>
            <a:r>
              <a:rPr lang="en-US" dirty="0"/>
              <a:t>JAD sessions (1985)</a:t>
            </a:r>
          </a:p>
          <a:p>
            <a:pPr lvl="1"/>
            <a:r>
              <a:rPr lang="en-US" dirty="0"/>
              <a:t>Requirements scrubbing (1989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/>
          <a:lstStyle/>
          <a:p>
            <a:r>
              <a:rPr lang="en-US" sz="2800" dirty="0" smtClean="0"/>
              <a:t>Management for Classical &amp; Agile Projects</a:t>
            </a:r>
            <a:endParaRPr lang="en-US" sz="2800" dirty="0"/>
          </a:p>
        </p:txBody>
      </p:sp>
      <p:sp>
        <p:nvSpPr>
          <p:cNvPr id="451587" name="AutoShape 3"/>
          <p:cNvSpPr>
            <a:spLocks noChangeArrowheads="1"/>
          </p:cNvSpPr>
          <p:nvPr/>
        </p:nvSpPr>
        <p:spPr bwMode="auto">
          <a:xfrm>
            <a:off x="3657600" y="2971800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1588" name="AutoShape 4"/>
          <p:cNvSpPr>
            <a:spLocks noChangeArrowheads="1"/>
          </p:cNvSpPr>
          <p:nvPr/>
        </p:nvSpPr>
        <p:spPr bwMode="auto">
          <a:xfrm rot="3128295">
            <a:off x="2215356" y="1807369"/>
            <a:ext cx="2301875" cy="1093788"/>
          </a:xfrm>
          <a:prstGeom prst="rightArrowCallout">
            <a:avLst>
              <a:gd name="adj1" fmla="val 25000"/>
              <a:gd name="adj2" fmla="val 25000"/>
              <a:gd name="adj3" fmla="val 35075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Planning</a:t>
            </a:r>
          </a:p>
        </p:txBody>
      </p:sp>
      <p:sp>
        <p:nvSpPr>
          <p:cNvPr id="451589" name="AutoShape 5"/>
          <p:cNvSpPr>
            <a:spLocks noChangeArrowheads="1"/>
          </p:cNvSpPr>
          <p:nvPr/>
        </p:nvSpPr>
        <p:spPr bwMode="auto">
          <a:xfrm rot="-3152833">
            <a:off x="4491038" y="1752600"/>
            <a:ext cx="2362200" cy="1136650"/>
          </a:xfrm>
          <a:prstGeom prst="leftArrowCallout">
            <a:avLst>
              <a:gd name="adj1" fmla="val 25000"/>
              <a:gd name="adj2" fmla="val 25000"/>
              <a:gd name="adj3" fmla="val 3463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Directing</a:t>
            </a:r>
          </a:p>
        </p:txBody>
      </p:sp>
      <p:sp>
        <p:nvSpPr>
          <p:cNvPr id="451590" name="AutoShape 6"/>
          <p:cNvSpPr>
            <a:spLocks noChangeArrowheads="1"/>
          </p:cNvSpPr>
          <p:nvPr/>
        </p:nvSpPr>
        <p:spPr bwMode="auto">
          <a:xfrm rot="-1096127">
            <a:off x="1533525" y="4029075"/>
            <a:ext cx="2336800" cy="914400"/>
          </a:xfrm>
          <a:prstGeom prst="rightArrowCallout">
            <a:avLst>
              <a:gd name="adj1" fmla="val 25000"/>
              <a:gd name="adj2" fmla="val 25000"/>
              <a:gd name="adj3" fmla="val 42593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Staffing</a:t>
            </a:r>
          </a:p>
        </p:txBody>
      </p:sp>
      <p:sp>
        <p:nvSpPr>
          <p:cNvPr id="451591" name="AutoShape 7"/>
          <p:cNvSpPr>
            <a:spLocks noChangeArrowheads="1"/>
          </p:cNvSpPr>
          <p:nvPr/>
        </p:nvSpPr>
        <p:spPr bwMode="auto">
          <a:xfrm rot="1055652">
            <a:off x="5105400" y="3962400"/>
            <a:ext cx="2362200" cy="990600"/>
          </a:xfrm>
          <a:prstGeom prst="leftArrowCallout">
            <a:avLst>
              <a:gd name="adj1" fmla="val 25000"/>
              <a:gd name="adj2" fmla="val 25000"/>
              <a:gd name="adj3" fmla="val 39744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Organizing</a:t>
            </a:r>
          </a:p>
        </p:txBody>
      </p:sp>
      <p:sp>
        <p:nvSpPr>
          <p:cNvPr id="451592" name="AutoShape 8"/>
          <p:cNvSpPr>
            <a:spLocks noChangeArrowheads="1"/>
          </p:cNvSpPr>
          <p:nvPr/>
        </p:nvSpPr>
        <p:spPr bwMode="auto">
          <a:xfrm>
            <a:off x="3657600" y="4648200"/>
            <a:ext cx="1752600" cy="1600200"/>
          </a:xfrm>
          <a:prstGeom prst="upArrowCallout">
            <a:avLst>
              <a:gd name="adj1" fmla="val 27381"/>
              <a:gd name="adj2" fmla="val 27381"/>
              <a:gd name="adj3" fmla="val 1666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Controlling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685872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PM’s are </a:t>
            </a:r>
            <a:r>
              <a:rPr lang="en-US" b="1" dirty="0" smtClean="0"/>
              <a:t>expected to </a:t>
            </a:r>
            <a:r>
              <a:rPr lang="en-US" dirty="0" smtClean="0"/>
              <a:t>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9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667" r="9722"/>
          <a:stretch/>
        </p:blipFill>
        <p:spPr>
          <a:xfrm>
            <a:off x="5150556" y="1828800"/>
            <a:ext cx="3993444" cy="3810000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09600"/>
          </a:xfrm>
        </p:spPr>
        <p:txBody>
          <a:bodyPr/>
          <a:lstStyle/>
          <a:p>
            <a:r>
              <a:rPr lang="en-US" dirty="0"/>
              <a:t>How</a:t>
            </a:r>
            <a:r>
              <a:rPr lang="en-US" dirty="0" smtClean="0"/>
              <a:t> can software projects </a:t>
            </a:r>
            <a:r>
              <a:rPr lang="en-US" dirty="0"/>
              <a:t>succeed?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0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Make sure all decisions are based on openly shared </a:t>
            </a:r>
            <a:r>
              <a:rPr lang="en-US" sz="2800" dirty="0" smtClean="0"/>
              <a:t>information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Don’t second-guess your team members’ expertise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Introduce software quality from the very beginning of the project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534400" cy="609600"/>
          </a:xfrm>
        </p:spPr>
        <p:txBody>
          <a:bodyPr/>
          <a:lstStyle/>
          <a:p>
            <a:r>
              <a:rPr lang="en-US" dirty="0"/>
              <a:t>How</a:t>
            </a:r>
            <a:r>
              <a:rPr lang="en-US" dirty="0" smtClean="0"/>
              <a:t> can software projects </a:t>
            </a:r>
            <a:r>
              <a:rPr lang="en-US" dirty="0"/>
              <a:t>succeed?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Don’t impose an artificial hierarchy on the project team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Remember that the fastest way through the project is to use good engineering practices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248400"/>
            <a:ext cx="28956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800000"/>
                </a:solidFill>
                <a:latin typeface="+mn-lt"/>
              </a:rPr>
              <a:t>http://www.stellman-greene.com</a:t>
            </a:r>
            <a:endParaRPr lang="en-US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107" y="1155700"/>
            <a:ext cx="3301293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8" name="Picture 4" descr="mus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072" y="1143000"/>
            <a:ext cx="4084728" cy="5105400"/>
          </a:xfrm>
          <a:prstGeom prst="rect">
            <a:avLst/>
          </a:prstGeom>
          <a:noFill/>
        </p:spPr>
      </p:pic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Anatomy of a Project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Customer/Client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Their Representatives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Goal-Oriented Plan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Practices </a:t>
            </a:r>
            <a:r>
              <a:rPr lang="en-US" sz="2800" dirty="0"/>
              <a:t>and </a:t>
            </a:r>
            <a:r>
              <a:rPr lang="en-US" sz="2800" dirty="0" smtClean="0"/>
              <a:t>Processes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Project Team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Larger Organization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Resources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Commitment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3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3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Stakeholders and Their </a:t>
            </a:r>
            <a:r>
              <a:rPr lang="en-US" dirty="0">
                <a:cs typeface="+mj-cs"/>
              </a:rPr>
              <a:t>C</a:t>
            </a:r>
            <a:r>
              <a:rPr lang="en-US" dirty="0" smtClean="0">
                <a:cs typeface="+mj-cs"/>
              </a:rPr>
              <a:t>oncerns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4191000" y="3581400"/>
            <a:ext cx="2044700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Ease of Integration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832600" y="3505199"/>
            <a:ext cx="1897063" cy="382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Ease of Use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4314825" y="1219200"/>
            <a:ext cx="1897063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Functionality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6477000" y="1296987"/>
            <a:ext cx="1897062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Price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254500" y="1712912"/>
            <a:ext cx="1897063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Dev Costs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5426075" y="2162174"/>
            <a:ext cx="1897063" cy="382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On Time Delivery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773863" y="2636837"/>
            <a:ext cx="1897062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Performance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4845050" y="3060699"/>
            <a:ext cx="2909888" cy="382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Stability &amp; Maintainability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6408738" y="3933824"/>
            <a:ext cx="2170112" cy="392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Ease of Debugging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5788025" y="4375149"/>
            <a:ext cx="1897063" cy="3825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Modifiability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5503863" y="4887912"/>
            <a:ext cx="2889250" cy="3444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Testability &amp; Traceability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3838575" y="5338762"/>
            <a:ext cx="4995863" cy="3825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Structure &amp; dependency between component</a:t>
            </a:r>
          </a:p>
        </p:txBody>
      </p:sp>
      <p:sp>
        <p:nvSpPr>
          <p:cNvPr id="143375" name="Rectangle 15"/>
          <p:cNvSpPr>
            <a:spLocks noChangeArrowheads="1"/>
          </p:cNvSpPr>
          <p:nvPr/>
        </p:nvSpPr>
        <p:spPr bwMode="auto">
          <a:xfrm>
            <a:off x="6384925" y="5791199"/>
            <a:ext cx="2224088" cy="371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Ease of Installation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914400" y="1828800"/>
            <a:ext cx="1897063" cy="382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End User</a:t>
            </a:r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2359025" y="2892425"/>
            <a:ext cx="2212975" cy="460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“Sales”/Contracting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76200" y="4038600"/>
            <a:ext cx="1897062" cy="382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Dev Manager</a:t>
            </a:r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152400" y="5105400"/>
            <a:ext cx="1897063" cy="382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Developer/</a:t>
            </a:r>
            <a:r>
              <a:rPr lang="en-US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Engr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533400" y="5561012"/>
            <a:ext cx="1897063" cy="382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Sys Admin</a:t>
            </a:r>
          </a:p>
        </p:txBody>
      </p:sp>
      <p:sp>
        <p:nvSpPr>
          <p:cNvPr id="143381" name="Rectangle 21"/>
          <p:cNvSpPr>
            <a:spLocks noChangeArrowheads="1"/>
          </p:cNvSpPr>
          <p:nvPr/>
        </p:nvSpPr>
        <p:spPr bwMode="auto">
          <a:xfrm>
            <a:off x="1303338" y="1168400"/>
            <a:ext cx="1897062" cy="382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Maintainer</a:t>
            </a:r>
          </a:p>
        </p:txBody>
      </p:sp>
      <p:sp>
        <p:nvSpPr>
          <p:cNvPr id="143382" name="Rectangle 22"/>
          <p:cNvSpPr>
            <a:spLocks noChangeArrowheads="1"/>
          </p:cNvSpPr>
          <p:nvPr/>
        </p:nvSpPr>
        <p:spPr bwMode="auto">
          <a:xfrm>
            <a:off x="1363663" y="2368550"/>
            <a:ext cx="1897062" cy="38258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Client/Customer</a:t>
            </a:r>
            <a:endParaRPr lang="en-US" sz="18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1227138" y="3505200"/>
            <a:ext cx="1897062" cy="382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“Engineering”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163762" y="4038600"/>
            <a:ext cx="2332038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Related </a:t>
            </a:r>
            <a:r>
              <a:rPr lang="en-US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Engg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Groups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989137" y="5257800"/>
            <a:ext cx="1592263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QA/Tester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73025" y="2895600"/>
            <a:ext cx="2212975" cy="4603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Program Manager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Curved Up Arrow 4"/>
          <p:cNvSpPr/>
          <p:nvPr/>
        </p:nvSpPr>
        <p:spPr bwMode="auto">
          <a:xfrm rot="16200000">
            <a:off x="2400301" y="2857500"/>
            <a:ext cx="4648200" cy="2133600"/>
          </a:xfrm>
          <a:prstGeom prst="curvedUpArrow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600200" y="5942012"/>
            <a:ext cx="1897063" cy="38258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Installer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228600" y="4419600"/>
            <a:ext cx="1897062" cy="3825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Project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Manager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838200" y="4800600"/>
            <a:ext cx="2362200" cy="381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Software / Tech Lead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9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0" grpId="0" animBg="1"/>
      <p:bldP spid="25" grpId="0" animBg="1"/>
      <p:bldP spid="5" grpId="0" animBg="1"/>
      <p:bldP spid="31" grpId="0" animBg="1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r>
              <a:rPr lang="en-US" dirty="0" smtClean="0"/>
              <a:t>Stakeholders and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382000" cy="5105400"/>
          </a:xfrm>
        </p:spPr>
        <p:txBody>
          <a:bodyPr/>
          <a:lstStyle/>
          <a:p>
            <a:r>
              <a:rPr lang="en-US" sz="2400" dirty="0" smtClean="0"/>
              <a:t>Relationship</a:t>
            </a:r>
          </a:p>
          <a:p>
            <a:r>
              <a:rPr lang="en-US" sz="2400" dirty="0" smtClean="0"/>
              <a:t>Engagement</a:t>
            </a:r>
          </a:p>
          <a:p>
            <a:r>
              <a:rPr lang="en-US" sz="2400" dirty="0" smtClean="0"/>
              <a:t>Value proposition</a:t>
            </a:r>
          </a:p>
          <a:p>
            <a:r>
              <a:rPr lang="en-US" sz="2400" dirty="0" smtClean="0"/>
              <a:t>Buy in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Stakeholders may have an interest, influence, or investment, but typically convey buy-in</a:t>
            </a:r>
          </a:p>
          <a:p>
            <a:r>
              <a:rPr lang="en-US" sz="2400" dirty="0" smtClean="0"/>
              <a:t>A </a:t>
            </a:r>
            <a:r>
              <a:rPr lang="en-US" sz="2400" u="sng" dirty="0" smtClean="0"/>
              <a:t>client</a:t>
            </a:r>
            <a:r>
              <a:rPr lang="en-US" sz="2400" dirty="0" smtClean="0"/>
              <a:t> is a stakeholder with the </a:t>
            </a:r>
            <a:r>
              <a:rPr lang="en-US" sz="2400" u="sng" dirty="0" smtClean="0"/>
              <a:t>authority to make commitments and decisions </a:t>
            </a:r>
            <a:r>
              <a:rPr lang="en-US" sz="2400" dirty="0" smtClean="0"/>
              <a:t>regarding the product to be delivered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CC0000"/>
                </a:solidFill>
              </a:rPr>
              <a:t>Why is a </a:t>
            </a:r>
            <a:r>
              <a:rPr lang="en-US" sz="2400" i="1" dirty="0">
                <a:solidFill>
                  <a:srgbClr val="CC0000"/>
                </a:solidFill>
              </a:rPr>
              <a:t>project without a client is already in </a:t>
            </a:r>
            <a:r>
              <a:rPr lang="en-US" sz="2400" i="1" dirty="0" smtClean="0">
                <a:solidFill>
                  <a:srgbClr val="CC0000"/>
                </a:solidFill>
              </a:rPr>
              <a:t>trouble?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0" y="497687"/>
            <a:ext cx="1898650" cy="2855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335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8534400" cy="600075"/>
          </a:xfrm>
        </p:spPr>
        <p:txBody>
          <a:bodyPr/>
          <a:lstStyle/>
          <a:p>
            <a:r>
              <a:rPr lang="en-US" dirty="0" smtClean="0"/>
              <a:t>Essence </a:t>
            </a:r>
            <a:r>
              <a:rPr lang="en-US" dirty="0"/>
              <a:t>of a </a:t>
            </a:r>
            <a:r>
              <a:rPr lang="en-US" dirty="0" smtClean="0"/>
              <a:t>Project Plan</a:t>
            </a:r>
            <a:endParaRPr lang="en-US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Why</a:t>
            </a:r>
            <a:r>
              <a:rPr lang="en-US" dirty="0"/>
              <a:t> is the system being developed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008000"/>
                </a:solidFill>
              </a:rPr>
              <a:t>(Goal)</a:t>
            </a:r>
            <a:endParaRPr lang="en-US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What</a:t>
            </a:r>
            <a:r>
              <a:rPr lang="en-US" dirty="0"/>
              <a:t> will be done? By </a:t>
            </a:r>
            <a:r>
              <a:rPr lang="en-US" u="sng" dirty="0"/>
              <a:t>when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008000"/>
                </a:solidFill>
              </a:rPr>
              <a:t>(Goals)</a:t>
            </a:r>
            <a:endParaRPr lang="en-US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Who</a:t>
            </a:r>
            <a:r>
              <a:rPr lang="en-US" dirty="0"/>
              <a:t> is responsible for a function or component?</a:t>
            </a:r>
          </a:p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Where</a:t>
            </a:r>
            <a:r>
              <a:rPr lang="en-US" dirty="0"/>
              <a:t> are they organizationally located?</a:t>
            </a:r>
          </a:p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How</a:t>
            </a:r>
            <a:r>
              <a:rPr lang="en-US" dirty="0"/>
              <a:t> will the job be done technically and managerially?</a:t>
            </a:r>
          </a:p>
          <a:p>
            <a:pPr>
              <a:lnSpc>
                <a:spcPct val="90000"/>
              </a:lnSpc>
              <a:spcBef>
                <a:spcPts val="1608"/>
              </a:spcBef>
            </a:pPr>
            <a:r>
              <a:rPr lang="en-US" u="sng" dirty="0"/>
              <a:t>How much</a:t>
            </a:r>
            <a:r>
              <a:rPr lang="en-US" dirty="0"/>
              <a:t> of each resource (e.g., people, software, tools, database) will be needed?</a:t>
            </a:r>
          </a:p>
        </p:txBody>
      </p:sp>
    </p:spTree>
    <p:extLst>
      <p:ext uri="{BB962C8B-B14F-4D97-AF65-F5344CB8AC3E}">
        <p14:creationId xmlns:p14="http://schemas.microsoft.com/office/powerpoint/2010/main" val="132839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1"/>
          <p:cNvGrpSpPr>
            <a:grpSpLocks/>
          </p:cNvGrpSpPr>
          <p:nvPr/>
        </p:nvGrpSpPr>
        <p:grpSpPr bwMode="auto">
          <a:xfrm>
            <a:off x="152400" y="1295400"/>
            <a:ext cx="8839200" cy="3810000"/>
            <a:chOff x="2208" y="480"/>
            <a:chExt cx="3264" cy="2584"/>
          </a:xfrm>
        </p:grpSpPr>
        <p:sp>
          <p:nvSpPr>
            <p:cNvPr id="512007" name="Rectangle 13"/>
            <p:cNvSpPr>
              <a:spLocks noChangeArrowheads="1"/>
            </p:cNvSpPr>
            <p:nvPr/>
          </p:nvSpPr>
          <p:spPr bwMode="auto">
            <a:xfrm>
              <a:off x="2208" y="480"/>
              <a:ext cx="3264" cy="2584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08" name="Rectangle 14"/>
            <p:cNvSpPr>
              <a:spLocks noChangeArrowheads="1"/>
            </p:cNvSpPr>
            <p:nvPr/>
          </p:nvSpPr>
          <p:spPr bwMode="auto">
            <a:xfrm>
              <a:off x="2251" y="527"/>
              <a:ext cx="404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09" name="Rectangle 15"/>
            <p:cNvSpPr>
              <a:spLocks noChangeArrowheads="1"/>
            </p:cNvSpPr>
            <p:nvPr/>
          </p:nvSpPr>
          <p:spPr bwMode="auto">
            <a:xfrm>
              <a:off x="2266" y="526"/>
              <a:ext cx="40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PROJECT CLASS</a:t>
              </a:r>
              <a:endParaRPr lang="en-US" sz="1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2010" name="Rectangle 16"/>
            <p:cNvSpPr>
              <a:spLocks noChangeArrowheads="1"/>
            </p:cNvSpPr>
            <p:nvPr/>
          </p:nvSpPr>
          <p:spPr bwMode="auto">
            <a:xfrm>
              <a:off x="2251" y="520"/>
              <a:ext cx="404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1" name="Rectangle 18"/>
            <p:cNvSpPr>
              <a:spLocks noChangeArrowheads="1"/>
            </p:cNvSpPr>
            <p:nvPr/>
          </p:nvSpPr>
          <p:spPr bwMode="auto">
            <a:xfrm>
              <a:off x="2655" y="520"/>
              <a:ext cx="552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2" name="Rectangle 19"/>
            <p:cNvSpPr>
              <a:spLocks noChangeArrowheads="1"/>
            </p:cNvSpPr>
            <p:nvPr/>
          </p:nvSpPr>
          <p:spPr bwMode="auto">
            <a:xfrm>
              <a:off x="2728" y="654"/>
              <a:ext cx="4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DURATION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512013" name="Rectangle 20"/>
            <p:cNvSpPr>
              <a:spLocks noChangeArrowheads="1"/>
            </p:cNvSpPr>
            <p:nvPr/>
          </p:nvSpPr>
          <p:spPr bwMode="auto">
            <a:xfrm>
              <a:off x="2655" y="520"/>
              <a:ext cx="552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4" name="Rectangle 21"/>
            <p:cNvSpPr>
              <a:spLocks noChangeArrowheads="1"/>
            </p:cNvSpPr>
            <p:nvPr/>
          </p:nvSpPr>
          <p:spPr bwMode="auto">
            <a:xfrm>
              <a:off x="3207" y="520"/>
              <a:ext cx="406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5" name="Rectangle 22"/>
            <p:cNvSpPr>
              <a:spLocks noChangeArrowheads="1"/>
            </p:cNvSpPr>
            <p:nvPr/>
          </p:nvSpPr>
          <p:spPr bwMode="auto">
            <a:xfrm>
              <a:off x="3317" y="654"/>
              <a:ext cx="20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RISK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16" name="Rectangle 23"/>
            <p:cNvSpPr>
              <a:spLocks noChangeArrowheads="1"/>
            </p:cNvSpPr>
            <p:nvPr/>
          </p:nvSpPr>
          <p:spPr bwMode="auto">
            <a:xfrm>
              <a:off x="3207" y="520"/>
              <a:ext cx="406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7" name="Rectangle 24"/>
            <p:cNvSpPr>
              <a:spLocks noChangeArrowheads="1"/>
            </p:cNvSpPr>
            <p:nvPr/>
          </p:nvSpPr>
          <p:spPr bwMode="auto">
            <a:xfrm>
              <a:off x="3613" y="520"/>
              <a:ext cx="515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18" name="Rectangle 25"/>
            <p:cNvSpPr>
              <a:spLocks noChangeArrowheads="1"/>
            </p:cNvSpPr>
            <p:nvPr/>
          </p:nvSpPr>
          <p:spPr bwMode="auto">
            <a:xfrm>
              <a:off x="3704" y="526"/>
              <a:ext cx="311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COMP-</a:t>
              </a:r>
              <a:b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LEXITY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512019" name="Rectangle 26"/>
            <p:cNvSpPr>
              <a:spLocks noChangeArrowheads="1"/>
            </p:cNvSpPr>
            <p:nvPr/>
          </p:nvSpPr>
          <p:spPr bwMode="auto">
            <a:xfrm>
              <a:off x="3613" y="520"/>
              <a:ext cx="686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0" name="Rectangle 27"/>
            <p:cNvSpPr>
              <a:spLocks noChangeArrowheads="1"/>
            </p:cNvSpPr>
            <p:nvPr/>
          </p:nvSpPr>
          <p:spPr bwMode="auto">
            <a:xfrm>
              <a:off x="4128" y="520"/>
              <a:ext cx="729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1" name="Rectangle 28"/>
            <p:cNvSpPr>
              <a:spLocks noChangeArrowheads="1"/>
            </p:cNvSpPr>
            <p:nvPr/>
          </p:nvSpPr>
          <p:spPr bwMode="auto">
            <a:xfrm>
              <a:off x="4189" y="526"/>
              <a:ext cx="384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TECH-</a:t>
              </a:r>
              <a:br>
                <a:rPr lang="en-US" sz="18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NOLOGY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22" name="Rectangle 29"/>
            <p:cNvSpPr>
              <a:spLocks noChangeArrowheads="1"/>
            </p:cNvSpPr>
            <p:nvPr/>
          </p:nvSpPr>
          <p:spPr bwMode="auto">
            <a:xfrm>
              <a:off x="4128" y="520"/>
              <a:ext cx="706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3" name="Rectangle 30"/>
            <p:cNvSpPr>
              <a:spLocks noChangeArrowheads="1"/>
            </p:cNvSpPr>
            <p:nvPr/>
          </p:nvSpPr>
          <p:spPr bwMode="auto">
            <a:xfrm>
              <a:off x="4717" y="520"/>
              <a:ext cx="713" cy="5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4" name="Rectangle 31"/>
            <p:cNvSpPr>
              <a:spLocks noChangeArrowheads="1"/>
            </p:cNvSpPr>
            <p:nvPr/>
          </p:nvSpPr>
          <p:spPr bwMode="auto">
            <a:xfrm>
              <a:off x="4739" y="526"/>
              <a:ext cx="646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 smtClean="0">
                  <a:solidFill>
                    <a:srgbClr val="000000"/>
                  </a:solidFill>
                  <a:latin typeface="Arial" charset="0"/>
                </a:rPr>
                <a:t>LIKELIHOOD </a:t>
              </a:r>
              <a:r>
                <a:rPr lang="en-US" sz="1800" b="1" dirty="0">
                  <a:solidFill>
                    <a:srgbClr val="000000"/>
                  </a:solidFill>
                  <a:latin typeface="Arial" charset="0"/>
                </a:rPr>
                <a:t>OF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PROBLEMS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512026" name="Rectangle 33"/>
            <p:cNvSpPr>
              <a:spLocks noChangeArrowheads="1"/>
            </p:cNvSpPr>
            <p:nvPr/>
          </p:nvSpPr>
          <p:spPr bwMode="auto">
            <a:xfrm>
              <a:off x="4717" y="520"/>
              <a:ext cx="714" cy="58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7" name="Rectangle 34"/>
            <p:cNvSpPr>
              <a:spLocks noChangeArrowheads="1"/>
            </p:cNvSpPr>
            <p:nvPr/>
          </p:nvSpPr>
          <p:spPr bwMode="auto">
            <a:xfrm>
              <a:off x="2251" y="1105"/>
              <a:ext cx="40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28" name="Rectangle 35"/>
            <p:cNvSpPr>
              <a:spLocks noChangeArrowheads="1"/>
            </p:cNvSpPr>
            <p:nvPr/>
          </p:nvSpPr>
          <p:spPr bwMode="auto">
            <a:xfrm>
              <a:off x="2286" y="1113"/>
              <a:ext cx="275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800000"/>
                  </a:solidFill>
                  <a:latin typeface="Arial" charset="0"/>
                </a:rPr>
                <a:t>Type A</a:t>
              </a:r>
            </a:p>
          </p:txBody>
        </p:sp>
        <p:sp>
          <p:nvSpPr>
            <p:cNvPr id="512029" name="Rectangle 36"/>
            <p:cNvSpPr>
              <a:spLocks noChangeArrowheads="1"/>
            </p:cNvSpPr>
            <p:nvPr/>
          </p:nvSpPr>
          <p:spPr bwMode="auto">
            <a:xfrm>
              <a:off x="2251" y="1105"/>
              <a:ext cx="4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0" name="Rectangle 37"/>
            <p:cNvSpPr>
              <a:spLocks noChangeArrowheads="1"/>
            </p:cNvSpPr>
            <p:nvPr/>
          </p:nvSpPr>
          <p:spPr bwMode="auto">
            <a:xfrm>
              <a:off x="2655" y="1105"/>
              <a:ext cx="5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1" name="Rectangle 38"/>
            <p:cNvSpPr>
              <a:spLocks noChangeArrowheads="1"/>
            </p:cNvSpPr>
            <p:nvPr/>
          </p:nvSpPr>
          <p:spPr bwMode="auto">
            <a:xfrm>
              <a:off x="2692" y="1113"/>
              <a:ext cx="48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&gt; 18 months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32" name="Rectangle 39"/>
            <p:cNvSpPr>
              <a:spLocks noChangeArrowheads="1"/>
            </p:cNvSpPr>
            <p:nvPr/>
          </p:nvSpPr>
          <p:spPr bwMode="auto">
            <a:xfrm>
              <a:off x="2655" y="1105"/>
              <a:ext cx="552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3" name="Rectangle 40"/>
            <p:cNvSpPr>
              <a:spLocks noChangeArrowheads="1"/>
            </p:cNvSpPr>
            <p:nvPr/>
          </p:nvSpPr>
          <p:spPr bwMode="auto">
            <a:xfrm>
              <a:off x="3207" y="1105"/>
              <a:ext cx="40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4" name="Rectangle 41"/>
            <p:cNvSpPr>
              <a:spLocks noChangeArrowheads="1"/>
            </p:cNvSpPr>
            <p:nvPr/>
          </p:nvSpPr>
          <p:spPr bwMode="auto">
            <a:xfrm>
              <a:off x="3244" y="1113"/>
              <a:ext cx="18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High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35" name="Rectangle 42"/>
            <p:cNvSpPr>
              <a:spLocks noChangeArrowheads="1"/>
            </p:cNvSpPr>
            <p:nvPr/>
          </p:nvSpPr>
          <p:spPr bwMode="auto">
            <a:xfrm>
              <a:off x="3207" y="1105"/>
              <a:ext cx="40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6" name="Rectangle 43"/>
            <p:cNvSpPr>
              <a:spLocks noChangeArrowheads="1"/>
            </p:cNvSpPr>
            <p:nvPr/>
          </p:nvSpPr>
          <p:spPr bwMode="auto">
            <a:xfrm>
              <a:off x="3613" y="1105"/>
              <a:ext cx="515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7" name="Rectangle 44"/>
            <p:cNvSpPr>
              <a:spLocks noChangeArrowheads="1"/>
            </p:cNvSpPr>
            <p:nvPr/>
          </p:nvSpPr>
          <p:spPr bwMode="auto">
            <a:xfrm>
              <a:off x="3650" y="1113"/>
              <a:ext cx="18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High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38" name="Rectangle 45"/>
            <p:cNvSpPr>
              <a:spLocks noChangeArrowheads="1"/>
            </p:cNvSpPr>
            <p:nvPr/>
          </p:nvSpPr>
          <p:spPr bwMode="auto">
            <a:xfrm>
              <a:off x="3613" y="1105"/>
              <a:ext cx="68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39" name="Rectangle 46"/>
            <p:cNvSpPr>
              <a:spLocks noChangeArrowheads="1"/>
            </p:cNvSpPr>
            <p:nvPr/>
          </p:nvSpPr>
          <p:spPr bwMode="auto">
            <a:xfrm>
              <a:off x="4128" y="1105"/>
              <a:ext cx="729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0" name="Rectangle 47"/>
            <p:cNvSpPr>
              <a:spLocks noChangeArrowheads="1"/>
            </p:cNvSpPr>
            <p:nvPr/>
          </p:nvSpPr>
          <p:spPr bwMode="auto">
            <a:xfrm>
              <a:off x="4164" y="1113"/>
              <a:ext cx="29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Break-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through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41" name="Rectangle 48"/>
            <p:cNvSpPr>
              <a:spLocks noChangeArrowheads="1"/>
            </p:cNvSpPr>
            <p:nvPr/>
          </p:nvSpPr>
          <p:spPr bwMode="auto">
            <a:xfrm>
              <a:off x="4128" y="1105"/>
              <a:ext cx="70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2" name="Rectangle 49"/>
            <p:cNvSpPr>
              <a:spLocks noChangeArrowheads="1"/>
            </p:cNvSpPr>
            <p:nvPr/>
          </p:nvSpPr>
          <p:spPr bwMode="auto">
            <a:xfrm>
              <a:off x="4717" y="1105"/>
              <a:ext cx="713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3" name="Rectangle 50"/>
            <p:cNvSpPr>
              <a:spLocks noChangeArrowheads="1"/>
            </p:cNvSpPr>
            <p:nvPr/>
          </p:nvSpPr>
          <p:spPr bwMode="auto">
            <a:xfrm>
              <a:off x="4753" y="1113"/>
              <a:ext cx="28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Certain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44" name="Rectangle 51"/>
            <p:cNvSpPr>
              <a:spLocks noChangeArrowheads="1"/>
            </p:cNvSpPr>
            <p:nvPr/>
          </p:nvSpPr>
          <p:spPr bwMode="auto">
            <a:xfrm>
              <a:off x="4717" y="1105"/>
              <a:ext cx="713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5" name="Rectangle 52"/>
            <p:cNvSpPr>
              <a:spLocks noChangeArrowheads="1"/>
            </p:cNvSpPr>
            <p:nvPr/>
          </p:nvSpPr>
          <p:spPr bwMode="auto">
            <a:xfrm>
              <a:off x="2251" y="1585"/>
              <a:ext cx="404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6" name="Rectangle 53"/>
            <p:cNvSpPr>
              <a:spLocks noChangeArrowheads="1"/>
            </p:cNvSpPr>
            <p:nvPr/>
          </p:nvSpPr>
          <p:spPr bwMode="auto">
            <a:xfrm>
              <a:off x="2286" y="1591"/>
              <a:ext cx="2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800000"/>
                  </a:solidFill>
                  <a:latin typeface="Arial" charset="0"/>
                </a:rPr>
                <a:t>Type B</a:t>
              </a:r>
            </a:p>
          </p:txBody>
        </p:sp>
        <p:sp>
          <p:nvSpPr>
            <p:cNvPr id="512047" name="Rectangle 54"/>
            <p:cNvSpPr>
              <a:spLocks noChangeArrowheads="1"/>
            </p:cNvSpPr>
            <p:nvPr/>
          </p:nvSpPr>
          <p:spPr bwMode="auto">
            <a:xfrm>
              <a:off x="2251" y="1585"/>
              <a:ext cx="404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8" name="Rectangle 55"/>
            <p:cNvSpPr>
              <a:spLocks noChangeArrowheads="1"/>
            </p:cNvSpPr>
            <p:nvPr/>
          </p:nvSpPr>
          <p:spPr bwMode="auto">
            <a:xfrm>
              <a:off x="2655" y="1585"/>
              <a:ext cx="552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49" name="Rectangle 56"/>
            <p:cNvSpPr>
              <a:spLocks noChangeArrowheads="1"/>
            </p:cNvSpPr>
            <p:nvPr/>
          </p:nvSpPr>
          <p:spPr bwMode="auto">
            <a:xfrm>
              <a:off x="2692" y="1591"/>
              <a:ext cx="48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9-18 months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512050" name="Rectangle 57"/>
            <p:cNvSpPr>
              <a:spLocks noChangeArrowheads="1"/>
            </p:cNvSpPr>
            <p:nvPr/>
          </p:nvSpPr>
          <p:spPr bwMode="auto">
            <a:xfrm>
              <a:off x="2655" y="1585"/>
              <a:ext cx="552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1" name="Rectangle 58"/>
            <p:cNvSpPr>
              <a:spLocks noChangeArrowheads="1"/>
            </p:cNvSpPr>
            <p:nvPr/>
          </p:nvSpPr>
          <p:spPr bwMode="auto">
            <a:xfrm>
              <a:off x="3207" y="1585"/>
              <a:ext cx="406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2" name="Rectangle 59"/>
            <p:cNvSpPr>
              <a:spLocks noChangeArrowheads="1"/>
            </p:cNvSpPr>
            <p:nvPr/>
          </p:nvSpPr>
          <p:spPr bwMode="auto">
            <a:xfrm>
              <a:off x="3244" y="1591"/>
              <a:ext cx="31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Medium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53" name="Rectangle 60"/>
            <p:cNvSpPr>
              <a:spLocks noChangeArrowheads="1"/>
            </p:cNvSpPr>
            <p:nvPr/>
          </p:nvSpPr>
          <p:spPr bwMode="auto">
            <a:xfrm>
              <a:off x="3207" y="1585"/>
              <a:ext cx="406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4" name="Rectangle 61"/>
            <p:cNvSpPr>
              <a:spLocks noChangeArrowheads="1"/>
            </p:cNvSpPr>
            <p:nvPr/>
          </p:nvSpPr>
          <p:spPr bwMode="auto">
            <a:xfrm>
              <a:off x="3613" y="1585"/>
              <a:ext cx="515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5" name="Rectangle 62"/>
            <p:cNvSpPr>
              <a:spLocks noChangeArrowheads="1"/>
            </p:cNvSpPr>
            <p:nvPr/>
          </p:nvSpPr>
          <p:spPr bwMode="auto">
            <a:xfrm>
              <a:off x="3650" y="1591"/>
              <a:ext cx="31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Medium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56" name="Rectangle 63"/>
            <p:cNvSpPr>
              <a:spLocks noChangeArrowheads="1"/>
            </p:cNvSpPr>
            <p:nvPr/>
          </p:nvSpPr>
          <p:spPr bwMode="auto">
            <a:xfrm>
              <a:off x="3613" y="1585"/>
              <a:ext cx="686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7" name="Rectangle 64"/>
            <p:cNvSpPr>
              <a:spLocks noChangeArrowheads="1"/>
            </p:cNvSpPr>
            <p:nvPr/>
          </p:nvSpPr>
          <p:spPr bwMode="auto">
            <a:xfrm>
              <a:off x="4128" y="1585"/>
              <a:ext cx="706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58" name="Rectangle 65"/>
            <p:cNvSpPr>
              <a:spLocks noChangeArrowheads="1"/>
            </p:cNvSpPr>
            <p:nvPr/>
          </p:nvSpPr>
          <p:spPr bwMode="auto">
            <a:xfrm>
              <a:off x="4164" y="1591"/>
              <a:ext cx="292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Current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59" name="Rectangle 66"/>
            <p:cNvSpPr>
              <a:spLocks noChangeArrowheads="1"/>
            </p:cNvSpPr>
            <p:nvPr/>
          </p:nvSpPr>
          <p:spPr bwMode="auto">
            <a:xfrm>
              <a:off x="4128" y="1585"/>
              <a:ext cx="729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0" name="Rectangle 67"/>
            <p:cNvSpPr>
              <a:spLocks noChangeArrowheads="1"/>
            </p:cNvSpPr>
            <p:nvPr/>
          </p:nvSpPr>
          <p:spPr bwMode="auto">
            <a:xfrm>
              <a:off x="4704" y="1585"/>
              <a:ext cx="731" cy="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1" name="Rectangle 68"/>
            <p:cNvSpPr>
              <a:spLocks noChangeArrowheads="1"/>
            </p:cNvSpPr>
            <p:nvPr/>
          </p:nvSpPr>
          <p:spPr bwMode="auto">
            <a:xfrm>
              <a:off x="4753" y="1591"/>
              <a:ext cx="2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Likely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62" name="Rectangle 69"/>
            <p:cNvSpPr>
              <a:spLocks noChangeArrowheads="1"/>
            </p:cNvSpPr>
            <p:nvPr/>
          </p:nvSpPr>
          <p:spPr bwMode="auto">
            <a:xfrm>
              <a:off x="4717" y="1585"/>
              <a:ext cx="713" cy="47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3" name="Rectangle 70"/>
            <p:cNvSpPr>
              <a:spLocks noChangeArrowheads="1"/>
            </p:cNvSpPr>
            <p:nvPr/>
          </p:nvSpPr>
          <p:spPr bwMode="auto">
            <a:xfrm>
              <a:off x="2251" y="2062"/>
              <a:ext cx="404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4" name="Rectangle 71"/>
            <p:cNvSpPr>
              <a:spLocks noChangeArrowheads="1"/>
            </p:cNvSpPr>
            <p:nvPr/>
          </p:nvSpPr>
          <p:spPr bwMode="auto">
            <a:xfrm>
              <a:off x="2286" y="2072"/>
              <a:ext cx="2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800000"/>
                  </a:solidFill>
                  <a:latin typeface="Arial" charset="0"/>
                </a:rPr>
                <a:t>Type C</a:t>
              </a:r>
            </a:p>
          </p:txBody>
        </p:sp>
        <p:sp>
          <p:nvSpPr>
            <p:cNvPr id="512065" name="Rectangle 72"/>
            <p:cNvSpPr>
              <a:spLocks noChangeArrowheads="1"/>
            </p:cNvSpPr>
            <p:nvPr/>
          </p:nvSpPr>
          <p:spPr bwMode="auto">
            <a:xfrm>
              <a:off x="2251" y="2062"/>
              <a:ext cx="404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6" name="Rectangle 73"/>
            <p:cNvSpPr>
              <a:spLocks noChangeArrowheads="1"/>
            </p:cNvSpPr>
            <p:nvPr/>
          </p:nvSpPr>
          <p:spPr bwMode="auto">
            <a:xfrm>
              <a:off x="2655" y="2062"/>
              <a:ext cx="55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7" name="Rectangle 74"/>
            <p:cNvSpPr>
              <a:spLocks noChangeArrowheads="1"/>
            </p:cNvSpPr>
            <p:nvPr/>
          </p:nvSpPr>
          <p:spPr bwMode="auto">
            <a:xfrm>
              <a:off x="2692" y="2072"/>
              <a:ext cx="438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3-9 months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68" name="Rectangle 75"/>
            <p:cNvSpPr>
              <a:spLocks noChangeArrowheads="1"/>
            </p:cNvSpPr>
            <p:nvPr/>
          </p:nvSpPr>
          <p:spPr bwMode="auto">
            <a:xfrm>
              <a:off x="2655" y="2062"/>
              <a:ext cx="552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69" name="Rectangle 76"/>
            <p:cNvSpPr>
              <a:spLocks noChangeArrowheads="1"/>
            </p:cNvSpPr>
            <p:nvPr/>
          </p:nvSpPr>
          <p:spPr bwMode="auto">
            <a:xfrm>
              <a:off x="3207" y="2062"/>
              <a:ext cx="40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0" name="Rectangle 77"/>
            <p:cNvSpPr>
              <a:spLocks noChangeArrowheads="1"/>
            </p:cNvSpPr>
            <p:nvPr/>
          </p:nvSpPr>
          <p:spPr bwMode="auto">
            <a:xfrm>
              <a:off x="3244" y="2072"/>
              <a:ext cx="16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Low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71" name="Rectangle 78"/>
            <p:cNvSpPr>
              <a:spLocks noChangeArrowheads="1"/>
            </p:cNvSpPr>
            <p:nvPr/>
          </p:nvSpPr>
          <p:spPr bwMode="auto">
            <a:xfrm>
              <a:off x="3207" y="2062"/>
              <a:ext cx="40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2" name="Rectangle 79"/>
            <p:cNvSpPr>
              <a:spLocks noChangeArrowheads="1"/>
            </p:cNvSpPr>
            <p:nvPr/>
          </p:nvSpPr>
          <p:spPr bwMode="auto">
            <a:xfrm>
              <a:off x="3613" y="2062"/>
              <a:ext cx="515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3" name="Rectangle 80"/>
            <p:cNvSpPr>
              <a:spLocks noChangeArrowheads="1"/>
            </p:cNvSpPr>
            <p:nvPr/>
          </p:nvSpPr>
          <p:spPr bwMode="auto">
            <a:xfrm>
              <a:off x="3650" y="2072"/>
              <a:ext cx="16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Low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74" name="Rectangle 81"/>
            <p:cNvSpPr>
              <a:spLocks noChangeArrowheads="1"/>
            </p:cNvSpPr>
            <p:nvPr/>
          </p:nvSpPr>
          <p:spPr bwMode="auto">
            <a:xfrm>
              <a:off x="3613" y="2062"/>
              <a:ext cx="68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5" name="Rectangle 82"/>
            <p:cNvSpPr>
              <a:spLocks noChangeArrowheads="1"/>
            </p:cNvSpPr>
            <p:nvPr/>
          </p:nvSpPr>
          <p:spPr bwMode="auto">
            <a:xfrm>
              <a:off x="4128" y="2062"/>
              <a:ext cx="729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6" name="Rectangle 83"/>
            <p:cNvSpPr>
              <a:spLocks noChangeArrowheads="1"/>
            </p:cNvSpPr>
            <p:nvPr/>
          </p:nvSpPr>
          <p:spPr bwMode="auto">
            <a:xfrm>
              <a:off x="4164" y="2072"/>
              <a:ext cx="27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Best of 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Breed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77" name="Rectangle 84"/>
            <p:cNvSpPr>
              <a:spLocks noChangeArrowheads="1"/>
            </p:cNvSpPr>
            <p:nvPr/>
          </p:nvSpPr>
          <p:spPr bwMode="auto">
            <a:xfrm>
              <a:off x="4128" y="2062"/>
              <a:ext cx="706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8" name="Rectangle 85"/>
            <p:cNvSpPr>
              <a:spLocks noChangeArrowheads="1"/>
            </p:cNvSpPr>
            <p:nvPr/>
          </p:nvSpPr>
          <p:spPr bwMode="auto">
            <a:xfrm>
              <a:off x="4734" y="2062"/>
              <a:ext cx="695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79" name="Rectangle 86"/>
            <p:cNvSpPr>
              <a:spLocks noChangeArrowheads="1"/>
            </p:cNvSpPr>
            <p:nvPr/>
          </p:nvSpPr>
          <p:spPr bwMode="auto">
            <a:xfrm>
              <a:off x="4753" y="2072"/>
              <a:ext cx="30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Unlikely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80" name="Rectangle 87"/>
            <p:cNvSpPr>
              <a:spLocks noChangeArrowheads="1"/>
            </p:cNvSpPr>
            <p:nvPr/>
          </p:nvSpPr>
          <p:spPr bwMode="auto">
            <a:xfrm>
              <a:off x="4717" y="2062"/>
              <a:ext cx="713" cy="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1" name="Rectangle 88"/>
            <p:cNvSpPr>
              <a:spLocks noChangeArrowheads="1"/>
            </p:cNvSpPr>
            <p:nvPr/>
          </p:nvSpPr>
          <p:spPr bwMode="auto">
            <a:xfrm>
              <a:off x="2251" y="2542"/>
              <a:ext cx="404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2" name="Rectangle 89"/>
            <p:cNvSpPr>
              <a:spLocks noChangeArrowheads="1"/>
            </p:cNvSpPr>
            <p:nvPr/>
          </p:nvSpPr>
          <p:spPr bwMode="auto">
            <a:xfrm>
              <a:off x="2286" y="2550"/>
              <a:ext cx="27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800000"/>
                  </a:solidFill>
                  <a:latin typeface="Arial" charset="0"/>
                </a:rPr>
                <a:t>Type D</a:t>
              </a:r>
            </a:p>
          </p:txBody>
        </p:sp>
        <p:sp>
          <p:nvSpPr>
            <p:cNvPr id="512083" name="Rectangle 90"/>
            <p:cNvSpPr>
              <a:spLocks noChangeArrowheads="1"/>
            </p:cNvSpPr>
            <p:nvPr/>
          </p:nvSpPr>
          <p:spPr bwMode="auto">
            <a:xfrm>
              <a:off x="2251" y="2542"/>
              <a:ext cx="404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4" name="Rectangle 91"/>
            <p:cNvSpPr>
              <a:spLocks noChangeArrowheads="1"/>
            </p:cNvSpPr>
            <p:nvPr/>
          </p:nvSpPr>
          <p:spPr bwMode="auto">
            <a:xfrm>
              <a:off x="2655" y="2542"/>
              <a:ext cx="552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5" name="Rectangle 92"/>
            <p:cNvSpPr>
              <a:spLocks noChangeArrowheads="1"/>
            </p:cNvSpPr>
            <p:nvPr/>
          </p:nvSpPr>
          <p:spPr bwMode="auto">
            <a:xfrm>
              <a:off x="2692" y="2550"/>
              <a:ext cx="411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&lt;3 months</a:t>
              </a:r>
              <a:endParaRPr lang="en-US" sz="1800" dirty="0">
                <a:latin typeface="Arial" charset="0"/>
              </a:endParaRPr>
            </a:p>
          </p:txBody>
        </p:sp>
        <p:sp>
          <p:nvSpPr>
            <p:cNvPr id="512086" name="Rectangle 93"/>
            <p:cNvSpPr>
              <a:spLocks noChangeArrowheads="1"/>
            </p:cNvSpPr>
            <p:nvPr/>
          </p:nvSpPr>
          <p:spPr bwMode="auto">
            <a:xfrm>
              <a:off x="2655" y="2542"/>
              <a:ext cx="552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7" name="Rectangle 94"/>
            <p:cNvSpPr>
              <a:spLocks noChangeArrowheads="1"/>
            </p:cNvSpPr>
            <p:nvPr/>
          </p:nvSpPr>
          <p:spPr bwMode="auto">
            <a:xfrm>
              <a:off x="3207" y="2542"/>
              <a:ext cx="406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88" name="Rectangle 95"/>
            <p:cNvSpPr>
              <a:spLocks noChangeArrowheads="1"/>
            </p:cNvSpPr>
            <p:nvPr/>
          </p:nvSpPr>
          <p:spPr bwMode="auto">
            <a:xfrm>
              <a:off x="3244" y="2550"/>
              <a:ext cx="180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Very 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Low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89" name="Rectangle 96"/>
            <p:cNvSpPr>
              <a:spLocks noChangeArrowheads="1"/>
            </p:cNvSpPr>
            <p:nvPr/>
          </p:nvSpPr>
          <p:spPr bwMode="auto">
            <a:xfrm>
              <a:off x="3207" y="2542"/>
              <a:ext cx="406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0" name="Rectangle 97"/>
            <p:cNvSpPr>
              <a:spLocks noChangeArrowheads="1"/>
            </p:cNvSpPr>
            <p:nvPr/>
          </p:nvSpPr>
          <p:spPr bwMode="auto">
            <a:xfrm>
              <a:off x="3613" y="2542"/>
              <a:ext cx="515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1" name="Rectangle 98"/>
            <p:cNvSpPr>
              <a:spLocks noChangeArrowheads="1"/>
            </p:cNvSpPr>
            <p:nvPr/>
          </p:nvSpPr>
          <p:spPr bwMode="auto">
            <a:xfrm>
              <a:off x="3650" y="2550"/>
              <a:ext cx="36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Very Low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92" name="Rectangle 99"/>
            <p:cNvSpPr>
              <a:spLocks noChangeArrowheads="1"/>
            </p:cNvSpPr>
            <p:nvPr/>
          </p:nvSpPr>
          <p:spPr bwMode="auto">
            <a:xfrm>
              <a:off x="3613" y="2542"/>
              <a:ext cx="686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3" name="Rectangle 100"/>
            <p:cNvSpPr>
              <a:spLocks noChangeArrowheads="1"/>
            </p:cNvSpPr>
            <p:nvPr/>
          </p:nvSpPr>
          <p:spPr bwMode="auto">
            <a:xfrm>
              <a:off x="4128" y="2542"/>
              <a:ext cx="729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4" name="Rectangle 101"/>
            <p:cNvSpPr>
              <a:spLocks noChangeArrowheads="1"/>
            </p:cNvSpPr>
            <p:nvPr/>
          </p:nvSpPr>
          <p:spPr bwMode="auto">
            <a:xfrm>
              <a:off x="4164" y="2550"/>
              <a:ext cx="336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Practical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95" name="Rectangle 102"/>
            <p:cNvSpPr>
              <a:spLocks noChangeArrowheads="1"/>
            </p:cNvSpPr>
            <p:nvPr/>
          </p:nvSpPr>
          <p:spPr bwMode="auto">
            <a:xfrm>
              <a:off x="4128" y="2542"/>
              <a:ext cx="706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6" name="Rectangle 103"/>
            <p:cNvSpPr>
              <a:spLocks noChangeArrowheads="1"/>
            </p:cNvSpPr>
            <p:nvPr/>
          </p:nvSpPr>
          <p:spPr bwMode="auto">
            <a:xfrm>
              <a:off x="4734" y="2542"/>
              <a:ext cx="695" cy="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  <p:sp>
          <p:nvSpPr>
            <p:cNvPr id="512097" name="Rectangle 104"/>
            <p:cNvSpPr>
              <a:spLocks noChangeArrowheads="1"/>
            </p:cNvSpPr>
            <p:nvPr/>
          </p:nvSpPr>
          <p:spPr bwMode="auto">
            <a:xfrm>
              <a:off x="4753" y="2550"/>
              <a:ext cx="20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None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2098" name="Rectangle 105"/>
            <p:cNvSpPr>
              <a:spLocks noChangeArrowheads="1"/>
            </p:cNvSpPr>
            <p:nvPr/>
          </p:nvSpPr>
          <p:spPr bwMode="auto">
            <a:xfrm>
              <a:off x="4717" y="2542"/>
              <a:ext cx="713" cy="47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/>
              <a:endParaRPr lang="en-US" sz="3200">
                <a:latin typeface="Verdana" charset="0"/>
              </a:endParaRPr>
            </a:p>
          </p:txBody>
        </p:sp>
      </p:grpSp>
      <p:sp>
        <p:nvSpPr>
          <p:cNvPr id="51209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34962"/>
            <a:ext cx="8162925" cy="579438"/>
          </a:xfrm>
          <a:noFill/>
        </p:spPr>
        <p:txBody>
          <a:bodyPr anchor="b">
            <a:spAutoFit/>
          </a:bodyPr>
          <a:lstStyle/>
          <a:p>
            <a:r>
              <a:rPr lang="en-US" dirty="0"/>
              <a:t>Project Classification</a:t>
            </a:r>
          </a:p>
        </p:txBody>
      </p:sp>
      <p:sp>
        <p:nvSpPr>
          <p:cNvPr id="512100" name="Rectangle 3"/>
          <p:cNvSpPr>
            <a:spLocks noChangeArrowheads="1"/>
          </p:cNvSpPr>
          <p:nvPr/>
        </p:nvSpPr>
        <p:spPr bwMode="auto">
          <a:xfrm>
            <a:off x="228600" y="5410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None/>
            </a:pPr>
            <a:endParaRPr lang="en-US" b="1" dirty="0" smtClean="0">
              <a:solidFill>
                <a:srgbClr val="800000"/>
              </a:solidFill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SzPct val="70000"/>
              <a:buFont typeface="Wingdings" charset="2"/>
              <a:buNone/>
            </a:pPr>
            <a:r>
              <a:rPr lang="en-US" b="1" dirty="0" smtClean="0">
                <a:solidFill>
                  <a:srgbClr val="800000"/>
                </a:solidFill>
                <a:latin typeface="Arial" charset="0"/>
              </a:rPr>
              <a:t>Bottom </a:t>
            </a:r>
            <a:r>
              <a:rPr lang="en-US" b="1" dirty="0">
                <a:solidFill>
                  <a:srgbClr val="800000"/>
                </a:solidFill>
                <a:latin typeface="Arial" charset="0"/>
              </a:rPr>
              <a:t>Line: 1 size does not fit all!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0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47788"/>
            <a:ext cx="3733800" cy="4519612"/>
          </a:xfrm>
        </p:spPr>
        <p:txBody>
          <a:bodyPr/>
          <a:lstStyle/>
          <a:p>
            <a:pPr eaLnBrk="1" hangingPunct="1"/>
            <a:r>
              <a:rPr lang="en-US" dirty="0"/>
              <a:t>Scope Creep</a:t>
            </a:r>
          </a:p>
          <a:p>
            <a:pPr eaLnBrk="1" hangingPunct="1"/>
            <a:r>
              <a:rPr lang="en-US" dirty="0"/>
              <a:t>Attitude Creep</a:t>
            </a:r>
          </a:p>
          <a:p>
            <a:pPr lvl="1" eaLnBrk="1" hangingPunct="1"/>
            <a:r>
              <a:rPr lang="en-US" sz="1800" dirty="0"/>
              <a:t>Hope -&gt; </a:t>
            </a:r>
            <a:r>
              <a:rPr lang="en-US" sz="1800" dirty="0" smtClean="0"/>
              <a:t>Despair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/>
            <a:r>
              <a:rPr lang="en-US" dirty="0"/>
              <a:t>Effort Creep</a:t>
            </a:r>
          </a:p>
          <a:p>
            <a:pPr lvl="1" eaLnBrk="1" hangingPunct="1"/>
            <a:r>
              <a:rPr lang="en-US" sz="1800" dirty="0"/>
              <a:t>40 </a:t>
            </a:r>
            <a:r>
              <a:rPr lang="en-US" sz="1800" dirty="0" smtClean="0"/>
              <a:t>hrs </a:t>
            </a:r>
            <a:r>
              <a:rPr lang="en-US" sz="1800" dirty="0"/>
              <a:t>-&gt; 80 </a:t>
            </a:r>
            <a:r>
              <a:rPr lang="en-US" sz="1800" dirty="0" smtClean="0"/>
              <a:t>hrs </a:t>
            </a:r>
            <a:r>
              <a:rPr lang="en-US" sz="1800" dirty="0"/>
              <a:t>per week</a:t>
            </a:r>
            <a:endParaRPr lang="en-US" sz="1800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Feature </a:t>
            </a:r>
            <a:r>
              <a:rPr lang="en-US" dirty="0"/>
              <a:t>Creep</a:t>
            </a:r>
          </a:p>
          <a:p>
            <a:pPr lvl="1" eaLnBrk="1" hangingPunct="1"/>
            <a:r>
              <a:rPr lang="en-US" sz="1800" dirty="0"/>
              <a:t>Gold plating</a:t>
            </a:r>
          </a:p>
          <a:p>
            <a:pPr lvl="1" eaLnBrk="1" hangingPunct="1"/>
            <a:r>
              <a:rPr lang="en-US" sz="1800" dirty="0"/>
              <a:t>Customer discovery</a:t>
            </a:r>
          </a:p>
        </p:txBody>
      </p:sp>
      <p:sp>
        <p:nvSpPr>
          <p:cNvPr id="503812" name="WordArt 12"/>
          <p:cNvSpPr>
            <a:spLocks noChangeArrowheads="1" noChangeShapeType="1" noTextEdit="1"/>
          </p:cNvSpPr>
          <p:nvPr/>
        </p:nvSpPr>
        <p:spPr bwMode="auto">
          <a:xfrm>
            <a:off x="3738563" y="4448175"/>
            <a:ext cx="5029200" cy="11144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99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sy="50000" rotWithShape="0">
                    <a:srgbClr val="875B0D">
                      <a:alpha val="74998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Creeps</a:t>
            </a:r>
          </a:p>
        </p:txBody>
      </p:sp>
      <p:sp>
        <p:nvSpPr>
          <p:cNvPr id="503813" name="Line 13"/>
          <p:cNvSpPr>
            <a:spLocks noChangeShapeType="1"/>
          </p:cNvSpPr>
          <p:nvPr/>
        </p:nvSpPr>
        <p:spPr bwMode="auto">
          <a:xfrm>
            <a:off x="3128963" y="1704975"/>
            <a:ext cx="1287462" cy="53340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14" name="Line 14"/>
          <p:cNvSpPr>
            <a:spLocks noChangeShapeType="1"/>
          </p:cNvSpPr>
          <p:nvPr/>
        </p:nvSpPr>
        <p:spPr bwMode="auto">
          <a:xfrm>
            <a:off x="3433763" y="2238375"/>
            <a:ext cx="1004887" cy="38100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15" name="Line 15"/>
          <p:cNvSpPr>
            <a:spLocks noChangeShapeType="1"/>
          </p:cNvSpPr>
          <p:nvPr/>
        </p:nvSpPr>
        <p:spPr bwMode="auto">
          <a:xfrm flipV="1">
            <a:off x="3128963" y="3000375"/>
            <a:ext cx="1322387" cy="7620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16" name="Line 16"/>
          <p:cNvSpPr>
            <a:spLocks noChangeShapeType="1"/>
          </p:cNvSpPr>
          <p:nvPr/>
        </p:nvSpPr>
        <p:spPr bwMode="auto">
          <a:xfrm flipV="1">
            <a:off x="3357563" y="3457575"/>
            <a:ext cx="1066800" cy="914400"/>
          </a:xfrm>
          <a:prstGeom prst="line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2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61963" y="334962"/>
            <a:ext cx="8162925" cy="579438"/>
          </a:xfrm>
          <a:noFill/>
        </p:spPr>
        <p:txBody>
          <a:bodyPr anchor="b">
            <a:spAutoFit/>
          </a:bodyPr>
          <a:lstStyle/>
          <a:p>
            <a:r>
              <a:rPr lang="en-US" dirty="0"/>
              <a:t>Software Projects can get Creepy</a:t>
            </a:r>
          </a:p>
        </p:txBody>
      </p:sp>
      <p:pic>
        <p:nvPicPr>
          <p:cNvPr id="50382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1704975"/>
            <a:ext cx="3657600" cy="24320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29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 build="p"/>
      <p:bldP spid="503814" grpId="0" animBg="1"/>
      <p:bldP spid="503815" grpId="0" animBg="1"/>
      <p:bldP spid="5038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47800"/>
            <a:ext cx="8001000" cy="4800600"/>
          </a:xfrm>
        </p:spPr>
        <p:txBody>
          <a:bodyPr/>
          <a:lstStyle/>
          <a:p>
            <a:pPr eaLnBrk="1" hangingPunct="1"/>
            <a:r>
              <a:rPr lang="en-US" dirty="0"/>
              <a:t>Good, Fast, Cheap - Pick any 2…</a:t>
            </a:r>
          </a:p>
          <a:p>
            <a:pPr lvl="1" eaLnBrk="1" hangingPunct="1"/>
            <a:r>
              <a:rPr lang="en-US" dirty="0"/>
              <a:t>Quality</a:t>
            </a:r>
          </a:p>
          <a:p>
            <a:pPr lvl="1" eaLnBrk="1" hangingPunct="1"/>
            <a:r>
              <a:rPr lang="en-US" dirty="0"/>
              <a:t>Calendar time</a:t>
            </a:r>
          </a:p>
          <a:p>
            <a:pPr lvl="1" eaLnBrk="1" hangingPunct="1"/>
            <a:r>
              <a:rPr lang="en-US" dirty="0"/>
              <a:t>Cost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/>
              <a:t>But, there are more…</a:t>
            </a:r>
          </a:p>
          <a:p>
            <a:pPr lvl="1" eaLnBrk="1" hangingPunct="1"/>
            <a:r>
              <a:rPr lang="en-US" dirty="0"/>
              <a:t>Scope</a:t>
            </a:r>
          </a:p>
          <a:p>
            <a:pPr lvl="1" eaLnBrk="1" hangingPunct="1"/>
            <a:r>
              <a:rPr lang="en-US" dirty="0"/>
              <a:t>Resources</a:t>
            </a:r>
          </a:p>
          <a:p>
            <a:pPr lvl="2" eaLnBrk="1" hangingPunct="1"/>
            <a:r>
              <a:rPr lang="en-US" dirty="0"/>
              <a:t>People, time, facilities…</a:t>
            </a:r>
          </a:p>
          <a:p>
            <a:pPr lvl="1" eaLnBrk="1" hangingPunct="1"/>
            <a:r>
              <a:rPr lang="en-US" dirty="0"/>
              <a:t>Resource Availability</a:t>
            </a:r>
          </a:p>
        </p:txBody>
      </p:sp>
      <p:sp>
        <p:nvSpPr>
          <p:cNvPr id="49971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34962"/>
            <a:ext cx="8763000" cy="584776"/>
          </a:xfrm>
          <a:noFill/>
        </p:spPr>
        <p:txBody>
          <a:bodyPr wrap="square" anchor="b">
            <a:spAutoFit/>
          </a:bodyPr>
          <a:lstStyle/>
          <a:p>
            <a:r>
              <a:rPr lang="en-US" dirty="0" smtClean="0"/>
              <a:t>Resources reflect Project </a:t>
            </a:r>
            <a:r>
              <a:rPr lang="en-US" dirty="0"/>
              <a:t>Parameters</a:t>
            </a:r>
          </a:p>
        </p:txBody>
      </p:sp>
      <p:pic>
        <p:nvPicPr>
          <p:cNvPr id="499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313238"/>
            <a:ext cx="1828800" cy="13255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997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255838"/>
            <a:ext cx="1143000" cy="1600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997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560638"/>
            <a:ext cx="1058863" cy="1600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cxnSp>
        <p:nvCxnSpPr>
          <p:cNvPr id="499720" name="AutoShape 8"/>
          <p:cNvCxnSpPr>
            <a:cxnSpLocks noChangeShapeType="1"/>
          </p:cNvCxnSpPr>
          <p:nvPr/>
        </p:nvCxnSpPr>
        <p:spPr bwMode="auto">
          <a:xfrm rot="16200000">
            <a:off x="6837363" y="1206500"/>
            <a:ext cx="304800" cy="2403475"/>
          </a:xfrm>
          <a:prstGeom prst="curvedConnector3">
            <a:avLst>
              <a:gd name="adj1" fmla="val 175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99721" name="AutoShape 9"/>
          <p:cNvCxnSpPr>
            <a:cxnSpLocks noChangeShapeType="1"/>
          </p:cNvCxnSpPr>
          <p:nvPr/>
        </p:nvCxnSpPr>
        <p:spPr bwMode="auto">
          <a:xfrm rot="16200000" flipH="1">
            <a:off x="5724525" y="4224338"/>
            <a:ext cx="815975" cy="6889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99722" name="AutoShape 10"/>
          <p:cNvCxnSpPr>
            <a:cxnSpLocks noChangeShapeType="1"/>
          </p:cNvCxnSpPr>
          <p:nvPr/>
        </p:nvCxnSpPr>
        <p:spPr bwMode="auto">
          <a:xfrm flipV="1">
            <a:off x="8305800" y="3055938"/>
            <a:ext cx="457200" cy="1920875"/>
          </a:xfrm>
          <a:prstGeom prst="curvedConnector3">
            <a:avLst>
              <a:gd name="adj1" fmla="val 150000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98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276600"/>
            <a:ext cx="4064000" cy="3048000"/>
          </a:xfrm>
          <a:prstGeom prst="rect">
            <a:avLst/>
          </a:prstGeom>
        </p:spPr>
      </p:pic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86800" cy="609600"/>
          </a:xfrm>
        </p:spPr>
        <p:txBody>
          <a:bodyPr/>
          <a:lstStyle/>
          <a:p>
            <a:r>
              <a:rPr lang="en-US" dirty="0" smtClean="0"/>
              <a:t>Software Project </a:t>
            </a:r>
            <a:r>
              <a:rPr lang="en-US" dirty="0"/>
              <a:t>Team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Times New Roman" charset="0"/>
                <a:cs typeface="Times New Roman" charset="0"/>
              </a:rPr>
              <a:t>A </a:t>
            </a:r>
            <a:r>
              <a:rPr lang="en-US" dirty="0">
                <a:solidFill>
                  <a:srgbClr val="800000"/>
                </a:solidFill>
                <a:ea typeface="Times New Roman" charset="0"/>
                <a:cs typeface="Times New Roman" charset="0"/>
              </a:rPr>
              <a:t>project team</a:t>
            </a:r>
            <a:r>
              <a:rPr lang="en-US" dirty="0">
                <a:ea typeface="Times New Roman" charset="0"/>
                <a:cs typeface="Times New Roman" charset="0"/>
              </a:rPr>
              <a:t> is a group of</a:t>
            </a:r>
            <a:r>
              <a:rPr lang="en-US" dirty="0" smtClean="0">
                <a:ea typeface="Times New Roman" charset="0"/>
                <a:cs typeface="Times New Roman" charset="0"/>
              </a:rPr>
              <a:t> people </a:t>
            </a:r>
            <a:r>
              <a:rPr lang="en-US" dirty="0" smtClean="0"/>
              <a:t>who </a:t>
            </a:r>
            <a:r>
              <a:rPr lang="en-US" dirty="0"/>
              <a:t>have agreed to:</a:t>
            </a:r>
          </a:p>
          <a:p>
            <a:r>
              <a:rPr lang="en-US" dirty="0"/>
              <a:t>Work together to achieve a </a:t>
            </a:r>
            <a:r>
              <a:rPr lang="en-US" dirty="0" smtClean="0"/>
              <a:t>common </a:t>
            </a:r>
            <a:r>
              <a:rPr lang="en-US" dirty="0"/>
              <a:t>set of</a:t>
            </a:r>
            <a:r>
              <a:rPr lang="en-US" dirty="0" smtClean="0"/>
              <a:t> project goals</a:t>
            </a:r>
          </a:p>
          <a:p>
            <a:r>
              <a:rPr lang="en-US" dirty="0"/>
              <a:t>Place</a:t>
            </a:r>
            <a:r>
              <a:rPr lang="en-US" dirty="0" smtClean="0"/>
              <a:t> common/team </a:t>
            </a:r>
            <a:r>
              <a:rPr lang="en-US" dirty="0"/>
              <a:t>goals </a:t>
            </a:r>
            <a:r>
              <a:rPr lang="en-US" dirty="0" smtClean="0"/>
              <a:t>above their functional/individual </a:t>
            </a:r>
            <a:r>
              <a:rPr lang="en-US" dirty="0"/>
              <a:t>goals</a:t>
            </a:r>
          </a:p>
          <a:p>
            <a:r>
              <a:rPr lang="en-US" dirty="0"/>
              <a:t>Require interdependent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 </a:t>
            </a:r>
            <a:r>
              <a:rPr lang="en-US" dirty="0"/>
              <a:t>to achieve these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common </a:t>
            </a:r>
            <a:r>
              <a:rPr lang="en-US" dirty="0"/>
              <a:t>goals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/>
              <a:t>Planning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59436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Predetermining a course of action for accomplishing organizational objectives.</a:t>
            </a:r>
          </a:p>
          <a:p>
            <a:pPr lvl="1"/>
            <a:r>
              <a:rPr lang="en-US" dirty="0"/>
              <a:t>Set goals and objectives</a:t>
            </a:r>
          </a:p>
          <a:p>
            <a:pPr lvl="1"/>
            <a:r>
              <a:rPr lang="en-US" dirty="0"/>
              <a:t>Develop strategies</a:t>
            </a:r>
          </a:p>
          <a:p>
            <a:pPr lvl="1"/>
            <a:r>
              <a:rPr lang="en-US" dirty="0"/>
              <a:t>Determine courses of action</a:t>
            </a:r>
          </a:p>
          <a:p>
            <a:pPr lvl="1"/>
            <a:r>
              <a:rPr lang="en-US" dirty="0"/>
              <a:t>Make decisions</a:t>
            </a:r>
          </a:p>
          <a:p>
            <a:pPr lvl="1"/>
            <a:r>
              <a:rPr lang="en-US" dirty="0"/>
              <a:t>Set procedures &amp; rules</a:t>
            </a:r>
          </a:p>
          <a:p>
            <a:pPr lvl="1"/>
            <a:r>
              <a:rPr lang="en-US" dirty="0"/>
              <a:t>Develop programs</a:t>
            </a:r>
          </a:p>
          <a:p>
            <a:pPr lvl="1"/>
            <a:r>
              <a:rPr lang="en-US" dirty="0"/>
              <a:t>Forecast future situations</a:t>
            </a:r>
          </a:p>
          <a:p>
            <a:pPr lvl="1"/>
            <a:r>
              <a:rPr lang="en-US" dirty="0"/>
              <a:t>Prepare budgets</a:t>
            </a:r>
          </a:p>
          <a:p>
            <a:pPr lvl="1"/>
            <a:r>
              <a:rPr lang="en-US" dirty="0"/>
              <a:t>Document project plans</a:t>
            </a:r>
          </a:p>
        </p:txBody>
      </p:sp>
      <p:sp>
        <p:nvSpPr>
          <p:cNvPr id="452612" name="AutoShape 4"/>
          <p:cNvSpPr>
            <a:spLocks noChangeArrowheads="1"/>
          </p:cNvSpPr>
          <p:nvPr/>
        </p:nvSpPr>
        <p:spPr bwMode="auto">
          <a:xfrm>
            <a:off x="6934200" y="3810000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2613" name="AutoShape 5"/>
          <p:cNvSpPr>
            <a:spLocks noChangeArrowheads="1"/>
          </p:cNvSpPr>
          <p:nvPr/>
        </p:nvSpPr>
        <p:spPr bwMode="auto">
          <a:xfrm rot="3128295">
            <a:off x="5491956" y="2645569"/>
            <a:ext cx="2301875" cy="1093788"/>
          </a:xfrm>
          <a:prstGeom prst="rightArrowCallout">
            <a:avLst>
              <a:gd name="adj1" fmla="val 25000"/>
              <a:gd name="adj2" fmla="val 25000"/>
              <a:gd name="adj3" fmla="val 35075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58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534400" cy="685800"/>
          </a:xfrm>
        </p:spPr>
        <p:txBody>
          <a:bodyPr/>
          <a:lstStyle/>
          <a:p>
            <a:r>
              <a:rPr lang="en-US" dirty="0" smtClean="0"/>
              <a:t>It’s all about controlling resources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06600"/>
            <a:ext cx="8985863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0525"/>
            <a:ext cx="7543800" cy="600075"/>
          </a:xfrm>
        </p:spPr>
        <p:txBody>
          <a:bodyPr/>
          <a:lstStyle/>
          <a:p>
            <a:r>
              <a:rPr lang="en-US" dirty="0" smtClean="0"/>
              <a:t>The “P’s” of a Software Project</a:t>
            </a:r>
            <a:endParaRPr lang="en-US" dirty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2667000" cy="4876800"/>
          </a:xfrm>
        </p:spPr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People</a:t>
            </a:r>
            <a:br>
              <a:rPr lang="en-US" dirty="0" smtClean="0">
                <a:solidFill>
                  <a:srgbClr val="990000"/>
                </a:solidFill>
              </a:rPr>
            </a:br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Process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Product</a:t>
            </a:r>
            <a:br>
              <a:rPr lang="en-US" dirty="0" smtClean="0">
                <a:solidFill>
                  <a:srgbClr val="990000"/>
                </a:solidFill>
              </a:rPr>
            </a:br>
            <a:endParaRPr lang="en-US" dirty="0" smtClean="0"/>
          </a:p>
          <a:p>
            <a:r>
              <a:rPr lang="en-US" dirty="0" smtClean="0">
                <a:solidFill>
                  <a:srgbClr val="990000"/>
                </a:solidFill>
              </a:rPr>
              <a:t>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752600"/>
            <a:ext cx="3657204" cy="2925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Left Brace 1"/>
          <p:cNvSpPr/>
          <p:nvPr/>
        </p:nvSpPr>
        <p:spPr bwMode="auto">
          <a:xfrm>
            <a:off x="990600" y="1676400"/>
            <a:ext cx="609600" cy="2286000"/>
          </a:xfrm>
          <a:prstGeom prst="leftBrace">
            <a:avLst>
              <a:gd name="adj1" fmla="val 8333"/>
              <a:gd name="adj2" fmla="val 4931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484455" y="2559079"/>
            <a:ext cx="219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Phillips’ “3 P’s”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191000"/>
            <a:ext cx="1523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actual event!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 autoUpdateAnimBg="0"/>
      <p:bldP spid="2" grpId="0" animBg="1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r>
              <a:rPr lang="en-US" dirty="0"/>
              <a:t>Ever-Important Question - SO WHAT?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715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Software Projects are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about RISK</a:t>
            </a:r>
            <a:br>
              <a:rPr lang="en-US" sz="2400" dirty="0" smtClean="0"/>
            </a:br>
            <a:r>
              <a:rPr lang="en-US" sz="2400" dirty="0" smtClean="0"/>
              <a:t>(in retrospect!)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– then – else 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Technical AND financial risks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Over </a:t>
            </a:r>
            <a:r>
              <a:rPr lang="en-US" sz="2400" dirty="0"/>
              <a:t>95% of all project</a:t>
            </a:r>
            <a:r>
              <a:rPr lang="en-US" sz="2400" dirty="0" smtClean="0"/>
              <a:t> failures </a:t>
            </a:r>
            <a:br>
              <a:rPr lang="en-US" sz="2400" dirty="0" smtClean="0"/>
            </a:br>
            <a:r>
              <a:rPr lang="en-US" sz="2400" dirty="0" smtClean="0"/>
              <a:t>can </a:t>
            </a:r>
            <a:r>
              <a:rPr lang="en-US" sz="2400" dirty="0"/>
              <a:t>be avoided</a:t>
            </a:r>
            <a:r>
              <a:rPr lang="en-US" sz="2400" dirty="0" smtClean="0"/>
              <a:t> by commonly </a:t>
            </a:r>
            <a:r>
              <a:rPr lang="en-US" sz="2400" dirty="0"/>
              <a:t>known, but</a:t>
            </a:r>
            <a:r>
              <a:rPr lang="en-US" sz="2400" dirty="0" smtClean="0"/>
              <a:t> NOT so </a:t>
            </a:r>
            <a:r>
              <a:rPr lang="en-US" sz="2400" dirty="0"/>
              <a:t>commonly practiced</a:t>
            </a:r>
            <a:r>
              <a:rPr lang="en-US" sz="2400" dirty="0" smtClean="0"/>
              <a:t> Software </a:t>
            </a:r>
            <a:r>
              <a:rPr lang="en-US" sz="2400" dirty="0"/>
              <a:t>Project</a:t>
            </a:r>
            <a:r>
              <a:rPr lang="en-US" sz="2400" dirty="0" smtClean="0"/>
              <a:t> Management </a:t>
            </a:r>
            <a:r>
              <a:rPr lang="en-US" sz="2400" dirty="0"/>
              <a:t>Principles</a:t>
            </a:r>
            <a:r>
              <a:rPr lang="en-US" sz="2400" dirty="0" smtClean="0"/>
              <a:t> and Practices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990000"/>
                </a:solidFill>
              </a:rPr>
              <a:t>	</a:t>
            </a:r>
            <a:r>
              <a:rPr lang="en-US" dirty="0" smtClean="0">
                <a:solidFill>
                  <a:srgbClr val="990000"/>
                </a:solidFill>
              </a:rPr>
              <a:t>Sharing knowledge of the </a:t>
            </a:r>
            <a:r>
              <a:rPr lang="en-US" dirty="0">
                <a:solidFill>
                  <a:srgbClr val="990000"/>
                </a:solidFill>
              </a:rPr>
              <a:t>Business Case </a:t>
            </a:r>
            <a:r>
              <a:rPr lang="en-US" dirty="0" smtClean="0">
                <a:solidFill>
                  <a:srgbClr val="990000"/>
                </a:solidFill>
              </a:rPr>
              <a:t>– </a:t>
            </a:r>
            <a:r>
              <a:rPr lang="en-US" dirty="0">
                <a:solidFill>
                  <a:srgbClr val="990000"/>
                </a:solidFill>
              </a:rPr>
              <a:t>a good start!</a:t>
            </a:r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1600200"/>
            <a:ext cx="3213100" cy="35052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8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 – Agile / Non-agile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how each tackles the People – Process – Product sides of Projects.</a:t>
            </a:r>
          </a:p>
          <a:p>
            <a:r>
              <a:rPr lang="en-US" dirty="0" smtClean="0"/>
              <a:t>How each avoids issues like you cited in your team exercise.</a:t>
            </a:r>
          </a:p>
          <a:p>
            <a:r>
              <a:rPr lang="en-US" dirty="0" smtClean="0"/>
              <a:t>And how the Project Management complements your technical work,</a:t>
            </a:r>
            <a:r>
              <a:rPr lang="en-US" dirty="0"/>
              <a:t> </a:t>
            </a:r>
            <a:r>
              <a:rPr lang="en-US" dirty="0" smtClean="0"/>
              <a:t>using each approach.</a:t>
            </a:r>
          </a:p>
          <a:p>
            <a:r>
              <a:rPr lang="en-US" dirty="0" smtClean="0"/>
              <a:t>For starters – both approaches give credence to what’s on the next two slides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7850"/>
            <a:ext cx="8393113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Link to the technical view - SW </a:t>
            </a:r>
            <a:r>
              <a:rPr lang="en-US" i="1" dirty="0" smtClean="0">
                <a:cs typeface="+mj-cs"/>
              </a:rPr>
              <a:t>Architecture </a:t>
            </a:r>
            <a:r>
              <a:rPr lang="en-US" dirty="0" smtClean="0">
                <a:cs typeface="+mj-cs"/>
              </a:rPr>
              <a:t>Guides Planning</a:t>
            </a:r>
            <a:endParaRPr lang="en-US" sz="2800" dirty="0" smtClean="0">
              <a:solidFill>
                <a:schemeClr val="accent1"/>
              </a:solidFill>
              <a:cs typeface="+mj-cs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68450"/>
            <a:ext cx="8388350" cy="4908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Architecture establishes the coordination mechanisms among the range of components and those who develop them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B</a:t>
            </a:r>
            <a:r>
              <a:rPr lang="en-US" dirty="0" smtClean="0">
                <a:cs typeface="+mn-cs"/>
              </a:rPr>
              <a:t>lueprint (components and interfaces) </a:t>
            </a:r>
            <a:r>
              <a:rPr lang="en-US" i="1" dirty="0" smtClean="0">
                <a:cs typeface="+mn-cs"/>
              </a:rPr>
              <a:t>informs </a:t>
            </a:r>
            <a:r>
              <a:rPr lang="en-US" dirty="0" smtClean="0">
                <a:cs typeface="+mn-cs"/>
              </a:rPr>
              <a:t>the project plan:</a:t>
            </a:r>
          </a:p>
          <a:p>
            <a:pPr lvl="1" eaLnBrk="1" hangingPunct="1">
              <a:defRPr/>
            </a:pPr>
            <a:r>
              <a:rPr lang="en-US" dirty="0" smtClean="0"/>
              <a:t>Team structure</a:t>
            </a:r>
          </a:p>
          <a:p>
            <a:pPr lvl="1" eaLnBrk="1" hangingPunct="1">
              <a:defRPr/>
            </a:pPr>
            <a:r>
              <a:rPr lang="en-US" dirty="0" smtClean="0"/>
              <a:t>Documentation organization</a:t>
            </a:r>
          </a:p>
          <a:p>
            <a:pPr lvl="1" eaLnBrk="1" hangingPunct="1">
              <a:defRPr/>
            </a:pPr>
            <a:r>
              <a:rPr lang="en-US" dirty="0" smtClean="0"/>
              <a:t>Work breakdown structure</a:t>
            </a:r>
          </a:p>
          <a:p>
            <a:pPr lvl="1" eaLnBrk="1" hangingPunct="1">
              <a:defRPr/>
            </a:pPr>
            <a:r>
              <a:rPr lang="en-US" dirty="0" smtClean="0"/>
              <a:t>Scheduling, planning, budgeting</a:t>
            </a:r>
          </a:p>
          <a:p>
            <a:pPr lvl="1" eaLnBrk="1" hangingPunct="1">
              <a:defRPr/>
            </a:pPr>
            <a:r>
              <a:rPr lang="en-US" dirty="0" smtClean="0"/>
              <a:t>Unit testing, integration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4038600"/>
            <a:ext cx="281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project manager and architect / systems engineer need to work together!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Shared goal is to deliver – </a:t>
            </a:r>
            <a:br>
              <a:rPr lang="en-US" dirty="0" smtClean="0"/>
            </a:br>
            <a:r>
              <a:rPr lang="en-US" i="1" dirty="0" smtClean="0">
                <a:cs typeface="+mj-cs"/>
              </a:rPr>
              <a:t>System Quality Attributes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2717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Performance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Availability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Usability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Security</a:t>
            </a:r>
          </a:p>
          <a:p>
            <a:pPr eaLnBrk="1" hangingPunct="1">
              <a:defRPr/>
            </a:pPr>
            <a:endParaRPr lang="en-US" sz="1200" dirty="0" smtClean="0">
              <a:cs typeface="+mn-cs"/>
            </a:endParaRPr>
          </a:p>
        </p:txBody>
      </p:sp>
      <p:sp>
        <p:nvSpPr>
          <p:cNvPr id="142341" name="AutoShape 5"/>
          <p:cNvSpPr>
            <a:spLocks/>
          </p:cNvSpPr>
          <p:nvPr/>
        </p:nvSpPr>
        <p:spPr bwMode="auto">
          <a:xfrm>
            <a:off x="2584450" y="1600200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767137" y="1752600"/>
            <a:ext cx="96888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800000"/>
                </a:solidFill>
                <a:cs typeface="Arial" charset="0"/>
              </a:rPr>
              <a:t>End </a:t>
            </a:r>
            <a:r>
              <a:rPr lang="en-US" sz="2000" b="1" dirty="0" smtClean="0">
                <a:solidFill>
                  <a:srgbClr val="800000"/>
                </a:solidFill>
                <a:cs typeface="Arial" charset="0"/>
              </a:rPr>
              <a:t/>
            </a:r>
            <a:br>
              <a:rPr lang="en-US" sz="20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cs typeface="Arial" charset="0"/>
              </a:rPr>
              <a:t>User’s </a:t>
            </a:r>
            <a:br>
              <a:rPr lang="en-US" sz="2000" b="1" dirty="0" smtClean="0">
                <a:solidFill>
                  <a:srgbClr val="800000"/>
                </a:solidFill>
                <a:cs typeface="Arial" charset="0"/>
              </a:rPr>
            </a:br>
            <a:r>
              <a:rPr lang="en-US" sz="2000" b="1" dirty="0" smtClean="0">
                <a:solidFill>
                  <a:srgbClr val="800000"/>
                </a:solidFill>
                <a:cs typeface="Arial" charset="0"/>
              </a:rPr>
              <a:t>view</a:t>
            </a:r>
            <a:endParaRPr lang="en-US" sz="2000" b="1" dirty="0">
              <a:solidFill>
                <a:srgbClr val="800000"/>
              </a:solidFill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24400" y="1524000"/>
            <a:ext cx="4077165" cy="1752600"/>
            <a:chOff x="4724400" y="1371600"/>
            <a:chExt cx="4077165" cy="1752600"/>
          </a:xfrm>
        </p:grpSpPr>
        <p:sp>
          <p:nvSpPr>
            <p:cNvPr id="142340" name="Rectangle 4"/>
            <p:cNvSpPr>
              <a:spLocks noChangeArrowheads="1"/>
            </p:cNvSpPr>
            <p:nvPr/>
          </p:nvSpPr>
          <p:spPr bwMode="auto">
            <a:xfrm>
              <a:off x="4724400" y="1371600"/>
              <a:ext cx="23622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Maintainability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Portability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Reusability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Testability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endParaRPr lang="en-US" sz="2000" b="1" dirty="0">
                <a:latin typeface="+mn-lt"/>
                <a:cs typeface="+mn-cs"/>
              </a:endParaRPr>
            </a:p>
          </p:txBody>
        </p:sp>
        <p:sp>
          <p:nvSpPr>
            <p:cNvPr id="142343" name="AutoShape 7"/>
            <p:cNvSpPr>
              <a:spLocks/>
            </p:cNvSpPr>
            <p:nvPr/>
          </p:nvSpPr>
          <p:spPr bwMode="auto">
            <a:xfrm>
              <a:off x="7086600" y="1524000"/>
              <a:ext cx="76200" cy="1371600"/>
            </a:xfrm>
            <a:prstGeom prst="rightBrace">
              <a:avLst>
                <a:gd name="adj1" fmla="val 1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7162800" y="1676400"/>
              <a:ext cx="163876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cs typeface="Arial" charset="0"/>
                </a:rPr>
                <a:t>Developer’s </a:t>
              </a:r>
              <a:r>
                <a:rPr lang="en-US" sz="2000" b="1" dirty="0" smtClean="0">
                  <a:cs typeface="Arial" charset="0"/>
                </a:rPr>
                <a:t/>
              </a:r>
              <a:br>
                <a:rPr lang="en-US" sz="2000" b="1" dirty="0" smtClean="0">
                  <a:cs typeface="Arial" charset="0"/>
                </a:rPr>
              </a:br>
              <a:r>
                <a:rPr lang="en-US" sz="2000" b="1" dirty="0" smtClean="0">
                  <a:cs typeface="Arial" charset="0"/>
                </a:rPr>
                <a:t>view</a:t>
              </a:r>
              <a:endParaRPr lang="en-US" sz="2000" b="1" dirty="0"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09800" y="3276600"/>
            <a:ext cx="4724400" cy="2209800"/>
            <a:chOff x="2286000" y="2971800"/>
            <a:chExt cx="4724400" cy="2209800"/>
          </a:xfrm>
        </p:grpSpPr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>
              <a:off x="2286000" y="2971800"/>
              <a:ext cx="2971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Time To Market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Cost and Benefits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Projected life time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Targeted Market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Integration with Legacy System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r>
                <a:rPr lang="en-US" sz="2000" b="1" dirty="0">
                  <a:latin typeface="+mn-lt"/>
                  <a:cs typeface="+mn-cs"/>
                </a:rPr>
                <a:t>Roll back Schedule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</a:pPr>
              <a:endParaRPr lang="en-US" sz="2000" b="1" dirty="0">
                <a:latin typeface="+mn-lt"/>
                <a:cs typeface="+mn-cs"/>
              </a:endParaRPr>
            </a:p>
          </p:txBody>
        </p:sp>
        <p:sp>
          <p:nvSpPr>
            <p:cNvPr id="142346" name="AutoShape 10"/>
            <p:cNvSpPr>
              <a:spLocks/>
            </p:cNvSpPr>
            <p:nvPr/>
          </p:nvSpPr>
          <p:spPr bwMode="auto">
            <a:xfrm>
              <a:off x="5181600" y="3200400"/>
              <a:ext cx="76200" cy="1676400"/>
            </a:xfrm>
            <a:prstGeom prst="righ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42347" name="Text Box 11"/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16764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cs typeface="Arial" charset="0"/>
                </a:rPr>
                <a:t>Business</a:t>
              </a:r>
            </a:p>
            <a:p>
              <a:pPr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cs typeface="Arial" charset="0"/>
                </a:rPr>
                <a:t>Community</a:t>
              </a:r>
            </a:p>
            <a:p>
              <a:pPr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cs typeface="Arial" charset="0"/>
                </a:rPr>
                <a:t>view</a:t>
              </a:r>
            </a:p>
          </p:txBody>
        </p:sp>
      </p:grp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28600" y="5943600"/>
            <a:ext cx="7952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i="1" dirty="0" smtClean="0">
                <a:solidFill>
                  <a:srgbClr val="800000"/>
                </a:solidFill>
                <a:cs typeface="+mn-cs"/>
              </a:rPr>
              <a:t>ISO</a:t>
            </a:r>
            <a:r>
              <a:rPr lang="en-US" sz="1800" b="1" i="1" dirty="0">
                <a:solidFill>
                  <a:srgbClr val="800000"/>
                </a:solidFill>
                <a:cs typeface="+mn-cs"/>
              </a:rPr>
              <a:t>/IEC 9126-2001 Information Technology – Software Product Quality </a:t>
            </a:r>
          </a:p>
        </p:txBody>
      </p:sp>
    </p:spTree>
    <p:extLst>
      <p:ext uri="{BB962C8B-B14F-4D97-AF65-F5344CB8AC3E}">
        <p14:creationId xmlns:p14="http://schemas.microsoft.com/office/powerpoint/2010/main" val="38634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/>
              <a:t>Directing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67056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800000"/>
                </a:solidFill>
              </a:rPr>
              <a:t>Creating an atmosphere that will assist and motivate people to achieve desired results.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leadership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Supervise personnel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Delegate authority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Motivate personnel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Coordinate activities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Facilitate communications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Resolve conflicts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Manage changes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Document directing decisions</a:t>
            </a:r>
          </a:p>
        </p:txBody>
      </p:sp>
      <p:sp>
        <p:nvSpPr>
          <p:cNvPr id="453636" name="AutoShape 4"/>
          <p:cNvSpPr>
            <a:spLocks noChangeArrowheads="1"/>
          </p:cNvSpPr>
          <p:nvPr/>
        </p:nvSpPr>
        <p:spPr bwMode="auto">
          <a:xfrm>
            <a:off x="5799138" y="2971800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3637" name="AutoShape 5"/>
          <p:cNvSpPr>
            <a:spLocks noChangeArrowheads="1"/>
          </p:cNvSpPr>
          <p:nvPr/>
        </p:nvSpPr>
        <p:spPr bwMode="auto">
          <a:xfrm rot="-3152833">
            <a:off x="6632575" y="1752600"/>
            <a:ext cx="2362200" cy="1136650"/>
          </a:xfrm>
          <a:prstGeom prst="leftArrowCallout">
            <a:avLst>
              <a:gd name="adj1" fmla="val 25000"/>
              <a:gd name="adj2" fmla="val 25000"/>
              <a:gd name="adj3" fmla="val 3463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Directing</a:t>
            </a:r>
          </a:p>
        </p:txBody>
      </p:sp>
    </p:spTree>
    <p:extLst>
      <p:ext uri="{BB962C8B-B14F-4D97-AF65-F5344CB8AC3E}">
        <p14:creationId xmlns:p14="http://schemas.microsoft.com/office/powerpoint/2010/main" val="30855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/>
              <a:t>Organizing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800000"/>
                </a:solidFill>
              </a:rPr>
              <a:t>Arranging and relating work for accomplishment of objectives and the granting of responsibility and authority to obtain those objectives.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and group </a:t>
            </a:r>
            <a:br>
              <a:rPr lang="en-US" dirty="0"/>
            </a:br>
            <a:r>
              <a:rPr lang="en-US" dirty="0"/>
              <a:t>required tasks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Select and establish </a:t>
            </a:r>
            <a:br>
              <a:rPr lang="en-US" dirty="0"/>
            </a:br>
            <a:r>
              <a:rPr lang="en-US" dirty="0"/>
              <a:t>organizational structures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Create organizational positions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Define responsibilities and authority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Establish position qualifications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Document organizational structures</a:t>
            </a:r>
          </a:p>
        </p:txBody>
      </p:sp>
      <p:sp>
        <p:nvSpPr>
          <p:cNvPr id="454660" name="AutoShape 4"/>
          <p:cNvSpPr>
            <a:spLocks noChangeArrowheads="1"/>
          </p:cNvSpPr>
          <p:nvPr/>
        </p:nvSpPr>
        <p:spPr bwMode="auto">
          <a:xfrm>
            <a:off x="5181600" y="2590800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4661" name="AutoShape 5"/>
          <p:cNvSpPr>
            <a:spLocks noChangeArrowheads="1"/>
          </p:cNvSpPr>
          <p:nvPr/>
        </p:nvSpPr>
        <p:spPr bwMode="auto">
          <a:xfrm rot="1055652">
            <a:off x="6629400" y="3581400"/>
            <a:ext cx="2362200" cy="990600"/>
          </a:xfrm>
          <a:prstGeom prst="leftArrowCallout">
            <a:avLst>
              <a:gd name="adj1" fmla="val 25000"/>
              <a:gd name="adj2" fmla="val 25000"/>
              <a:gd name="adj3" fmla="val 39744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Organizing</a:t>
            </a:r>
          </a:p>
        </p:txBody>
      </p:sp>
    </p:spTree>
    <p:extLst>
      <p:ext uri="{BB962C8B-B14F-4D97-AF65-F5344CB8AC3E}">
        <p14:creationId xmlns:p14="http://schemas.microsoft.com/office/powerpoint/2010/main" val="17177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/>
              <a:t>Controlling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Measuring and correcting performance of activities toward objectives according to plan.</a:t>
            </a:r>
          </a:p>
          <a:p>
            <a:pPr lvl="1"/>
            <a:r>
              <a:rPr lang="en-US" dirty="0"/>
              <a:t>Develop standards of performance</a:t>
            </a:r>
          </a:p>
          <a:p>
            <a:pPr lvl="1"/>
            <a:r>
              <a:rPr lang="en-US" dirty="0"/>
              <a:t>Establish monitoring and reporting </a:t>
            </a:r>
            <a:br>
              <a:rPr lang="en-US" dirty="0"/>
            </a:br>
            <a:r>
              <a:rPr lang="en-US" dirty="0"/>
              <a:t>systems</a:t>
            </a:r>
          </a:p>
          <a:p>
            <a:pPr lvl="1"/>
            <a:r>
              <a:rPr lang="en-US" dirty="0"/>
              <a:t>Measure results</a:t>
            </a:r>
          </a:p>
          <a:p>
            <a:pPr lvl="1"/>
            <a:r>
              <a:rPr lang="en-US" dirty="0"/>
              <a:t>Initiate corrective actions</a:t>
            </a:r>
          </a:p>
          <a:p>
            <a:pPr lvl="1"/>
            <a:r>
              <a:rPr lang="en-US" dirty="0"/>
              <a:t>Reward and discipline</a:t>
            </a:r>
          </a:p>
          <a:p>
            <a:pPr lvl="1"/>
            <a:r>
              <a:rPr lang="en-US" dirty="0"/>
              <a:t>Document controlling methods</a:t>
            </a:r>
          </a:p>
        </p:txBody>
      </p:sp>
      <p:sp>
        <p:nvSpPr>
          <p:cNvPr id="455684" name="AutoShape 4"/>
          <p:cNvSpPr>
            <a:spLocks noChangeArrowheads="1"/>
          </p:cNvSpPr>
          <p:nvPr/>
        </p:nvSpPr>
        <p:spPr bwMode="auto">
          <a:xfrm>
            <a:off x="6705600" y="2209800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5685" name="AutoShape 5"/>
          <p:cNvSpPr>
            <a:spLocks noChangeArrowheads="1"/>
          </p:cNvSpPr>
          <p:nvPr/>
        </p:nvSpPr>
        <p:spPr bwMode="auto">
          <a:xfrm>
            <a:off x="6705600" y="3886200"/>
            <a:ext cx="1752600" cy="1600200"/>
          </a:xfrm>
          <a:prstGeom prst="upArrowCallout">
            <a:avLst>
              <a:gd name="adj1" fmla="val 27381"/>
              <a:gd name="adj2" fmla="val 27381"/>
              <a:gd name="adj3" fmla="val 1666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val="10498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1534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Selecting and training people for positions in the organization.</a:t>
            </a:r>
          </a:p>
          <a:p>
            <a:pPr lvl="1"/>
            <a:r>
              <a:rPr lang="en-US" dirty="0"/>
              <a:t>Fill organizational positions</a:t>
            </a:r>
          </a:p>
          <a:p>
            <a:pPr lvl="1"/>
            <a:r>
              <a:rPr lang="en-US" dirty="0"/>
              <a:t>Assimilate newly assigned personnel</a:t>
            </a:r>
          </a:p>
          <a:p>
            <a:pPr lvl="1"/>
            <a:r>
              <a:rPr lang="en-US" dirty="0"/>
              <a:t>Educate or train personnel</a:t>
            </a:r>
          </a:p>
          <a:p>
            <a:pPr lvl="1"/>
            <a:r>
              <a:rPr lang="en-US" dirty="0"/>
              <a:t>Provide for general development</a:t>
            </a:r>
          </a:p>
          <a:p>
            <a:pPr lvl="1"/>
            <a:r>
              <a:rPr lang="en-US" dirty="0"/>
              <a:t>Evaluate and appraise </a:t>
            </a:r>
            <a:br>
              <a:rPr lang="en-US" dirty="0"/>
            </a:br>
            <a:r>
              <a:rPr lang="en-US" dirty="0"/>
              <a:t>personnel</a:t>
            </a:r>
          </a:p>
          <a:p>
            <a:pPr lvl="1"/>
            <a:r>
              <a:rPr lang="en-US" dirty="0"/>
              <a:t>Compensate</a:t>
            </a:r>
          </a:p>
          <a:p>
            <a:pPr lvl="1"/>
            <a:r>
              <a:rPr lang="en-US" dirty="0"/>
              <a:t>Terminate assignments</a:t>
            </a:r>
          </a:p>
          <a:p>
            <a:pPr lvl="1"/>
            <a:r>
              <a:rPr lang="en-US" dirty="0"/>
              <a:t>Document staffing decisions</a:t>
            </a:r>
          </a:p>
        </p:txBody>
      </p:sp>
      <p:sp>
        <p:nvSpPr>
          <p:cNvPr id="456708" name="AutoShape 4"/>
          <p:cNvSpPr>
            <a:spLocks noChangeArrowheads="1"/>
          </p:cNvSpPr>
          <p:nvPr/>
        </p:nvSpPr>
        <p:spPr bwMode="auto">
          <a:xfrm>
            <a:off x="7315200" y="3171505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6709" name="AutoShape 5"/>
          <p:cNvSpPr>
            <a:spLocks noChangeArrowheads="1"/>
          </p:cNvSpPr>
          <p:nvPr/>
        </p:nvSpPr>
        <p:spPr bwMode="auto">
          <a:xfrm rot="-1096127">
            <a:off x="5191125" y="4228780"/>
            <a:ext cx="2336800" cy="914400"/>
          </a:xfrm>
          <a:prstGeom prst="rightArrowCallout">
            <a:avLst>
              <a:gd name="adj1" fmla="val 25000"/>
              <a:gd name="adj2" fmla="val 25000"/>
              <a:gd name="adj3" fmla="val 42593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Staffing</a:t>
            </a:r>
          </a:p>
        </p:txBody>
      </p:sp>
    </p:spTree>
    <p:extLst>
      <p:ext uri="{BB962C8B-B14F-4D97-AF65-F5344CB8AC3E}">
        <p14:creationId xmlns:p14="http://schemas.microsoft.com/office/powerpoint/2010/main" val="3385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 smtClean="0"/>
              <a:t>Separate? </a:t>
            </a:r>
            <a:r>
              <a:rPr lang="en-US" dirty="0"/>
              <a:t>but Dependent Functions</a:t>
            </a:r>
          </a:p>
        </p:txBody>
      </p:sp>
      <p:sp>
        <p:nvSpPr>
          <p:cNvPr id="457731" name="AutoShape 3"/>
          <p:cNvSpPr>
            <a:spLocks noChangeArrowheads="1"/>
          </p:cNvSpPr>
          <p:nvPr/>
        </p:nvSpPr>
        <p:spPr bwMode="auto">
          <a:xfrm>
            <a:off x="3657600" y="3063875"/>
            <a:ext cx="1676400" cy="1600200"/>
          </a:xfrm>
          <a:prstGeom prst="pentagon">
            <a:avLst/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Software</a:t>
            </a:r>
            <a:b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Project</a:t>
            </a:r>
          </a:p>
        </p:txBody>
      </p:sp>
      <p:sp>
        <p:nvSpPr>
          <p:cNvPr id="457732" name="AutoShape 4"/>
          <p:cNvSpPr>
            <a:spLocks noChangeArrowheads="1"/>
          </p:cNvSpPr>
          <p:nvPr/>
        </p:nvSpPr>
        <p:spPr bwMode="auto">
          <a:xfrm rot="3128295">
            <a:off x="2215356" y="1899444"/>
            <a:ext cx="2301875" cy="1093788"/>
          </a:xfrm>
          <a:prstGeom prst="rightArrowCallout">
            <a:avLst>
              <a:gd name="adj1" fmla="val 25000"/>
              <a:gd name="adj2" fmla="val 25000"/>
              <a:gd name="adj3" fmla="val 35075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Planning</a:t>
            </a:r>
          </a:p>
        </p:txBody>
      </p:sp>
      <p:sp>
        <p:nvSpPr>
          <p:cNvPr id="457733" name="AutoShape 5"/>
          <p:cNvSpPr>
            <a:spLocks noChangeArrowheads="1"/>
          </p:cNvSpPr>
          <p:nvPr/>
        </p:nvSpPr>
        <p:spPr bwMode="auto">
          <a:xfrm rot="-3152833">
            <a:off x="4491038" y="1844675"/>
            <a:ext cx="2362200" cy="1136650"/>
          </a:xfrm>
          <a:prstGeom prst="leftArrowCallout">
            <a:avLst>
              <a:gd name="adj1" fmla="val 25000"/>
              <a:gd name="adj2" fmla="val 25000"/>
              <a:gd name="adj3" fmla="val 3463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Directing</a:t>
            </a:r>
          </a:p>
        </p:txBody>
      </p:sp>
      <p:sp>
        <p:nvSpPr>
          <p:cNvPr id="457734" name="AutoShape 6"/>
          <p:cNvSpPr>
            <a:spLocks noChangeArrowheads="1"/>
          </p:cNvSpPr>
          <p:nvPr/>
        </p:nvSpPr>
        <p:spPr bwMode="auto">
          <a:xfrm rot="-1096127">
            <a:off x="1533525" y="4121150"/>
            <a:ext cx="2336800" cy="914400"/>
          </a:xfrm>
          <a:prstGeom prst="rightArrowCallout">
            <a:avLst>
              <a:gd name="adj1" fmla="val 25000"/>
              <a:gd name="adj2" fmla="val 25000"/>
              <a:gd name="adj3" fmla="val 42593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Staffing</a:t>
            </a:r>
          </a:p>
        </p:txBody>
      </p:sp>
      <p:sp>
        <p:nvSpPr>
          <p:cNvPr id="457735" name="AutoShape 7"/>
          <p:cNvSpPr>
            <a:spLocks noChangeArrowheads="1"/>
          </p:cNvSpPr>
          <p:nvPr/>
        </p:nvSpPr>
        <p:spPr bwMode="auto">
          <a:xfrm rot="1055652">
            <a:off x="5105400" y="4054475"/>
            <a:ext cx="2362200" cy="990600"/>
          </a:xfrm>
          <a:prstGeom prst="leftArrowCallout">
            <a:avLst>
              <a:gd name="adj1" fmla="val 25000"/>
              <a:gd name="adj2" fmla="val 25000"/>
              <a:gd name="adj3" fmla="val 39744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Organizing</a:t>
            </a:r>
          </a:p>
        </p:txBody>
      </p:sp>
      <p:sp>
        <p:nvSpPr>
          <p:cNvPr id="457736" name="AutoShape 8"/>
          <p:cNvSpPr>
            <a:spLocks noChangeArrowheads="1"/>
          </p:cNvSpPr>
          <p:nvPr/>
        </p:nvSpPr>
        <p:spPr bwMode="auto">
          <a:xfrm>
            <a:off x="3657600" y="4740275"/>
            <a:ext cx="1752600" cy="1600200"/>
          </a:xfrm>
          <a:prstGeom prst="upArrowCallout">
            <a:avLst>
              <a:gd name="adj1" fmla="val 27381"/>
              <a:gd name="adj2" fmla="val 27381"/>
              <a:gd name="adj3" fmla="val 16667"/>
              <a:gd name="adj4" fmla="val 6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Controlling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304800" y="1235075"/>
            <a:ext cx="1811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charset="0"/>
              </a:rPr>
              <a:t>Planning for</a:t>
            </a:r>
            <a:br>
              <a:rPr lang="en-US">
                <a:solidFill>
                  <a:srgbClr val="800000"/>
                </a:solidFill>
                <a:latin typeface="Arial" charset="0"/>
              </a:rPr>
            </a:br>
            <a:r>
              <a:rPr lang="en-US">
                <a:solidFill>
                  <a:srgbClr val="800000"/>
                </a:solidFill>
                <a:latin typeface="Arial" charset="0"/>
              </a:rPr>
              <a:t>Organizing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152400" y="3521075"/>
            <a:ext cx="292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charset="0"/>
              </a:rPr>
              <a:t>Staffing for Planning</a:t>
            </a:r>
            <a:br>
              <a:rPr lang="en-US">
                <a:solidFill>
                  <a:srgbClr val="800000"/>
                </a:solidFill>
                <a:latin typeface="Arial" charset="0"/>
              </a:rPr>
            </a:br>
            <a:r>
              <a:rPr lang="en-US">
                <a:solidFill>
                  <a:srgbClr val="800000"/>
                </a:solidFill>
                <a:latin typeface="Arial" charset="0"/>
              </a:rPr>
              <a:t>Organization</a:t>
            </a:r>
          </a:p>
        </p:txBody>
      </p:sp>
      <p:sp>
        <p:nvSpPr>
          <p:cNvPr id="457739" name="Text Box 11"/>
          <p:cNvSpPr txBox="1">
            <a:spLocks noChangeArrowheads="1"/>
          </p:cNvSpPr>
          <p:nvPr/>
        </p:nvSpPr>
        <p:spPr bwMode="auto">
          <a:xfrm>
            <a:off x="3970338" y="854075"/>
            <a:ext cx="1590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charset="0"/>
              </a:rPr>
              <a:t>Directing </a:t>
            </a:r>
            <a:br>
              <a:rPr lang="en-US">
                <a:solidFill>
                  <a:srgbClr val="800000"/>
                </a:solidFill>
                <a:latin typeface="Arial" charset="0"/>
              </a:rPr>
            </a:br>
            <a:r>
              <a:rPr lang="en-US">
                <a:solidFill>
                  <a:srgbClr val="800000"/>
                </a:solidFill>
                <a:latin typeface="Arial" charset="0"/>
              </a:rPr>
              <a:t>according </a:t>
            </a:r>
            <a:br>
              <a:rPr lang="en-US">
                <a:solidFill>
                  <a:srgbClr val="800000"/>
                </a:solidFill>
                <a:latin typeface="Arial" charset="0"/>
              </a:rPr>
            </a:br>
            <a:r>
              <a:rPr lang="en-US">
                <a:solidFill>
                  <a:srgbClr val="800000"/>
                </a:solidFill>
                <a:latin typeface="Arial" charset="0"/>
              </a:rPr>
              <a:t>to Plan</a:t>
            </a:r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6629400" y="3216275"/>
            <a:ext cx="242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" charset="0"/>
              </a:rPr>
              <a:t>Organizing for</a:t>
            </a:r>
            <a:br>
              <a:rPr lang="en-US">
                <a:solidFill>
                  <a:srgbClr val="800000"/>
                </a:solidFill>
                <a:latin typeface="Arial" charset="0"/>
              </a:rPr>
            </a:br>
            <a:r>
              <a:rPr lang="en-US">
                <a:solidFill>
                  <a:srgbClr val="800000"/>
                </a:solidFill>
                <a:latin typeface="Arial" charset="0"/>
              </a:rPr>
              <a:t>Planning Activity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5486400" y="5562600"/>
            <a:ext cx="265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Arial" charset="0"/>
              </a:rPr>
              <a:t>Controlling the</a:t>
            </a:r>
            <a:br>
              <a:rPr lang="en-US" dirty="0">
                <a:solidFill>
                  <a:srgbClr val="800000"/>
                </a:solidFill>
                <a:latin typeface="Arial" charset="0"/>
              </a:rPr>
            </a:br>
            <a:r>
              <a:rPr lang="en-US" dirty="0">
                <a:solidFill>
                  <a:srgbClr val="800000"/>
                </a:solidFill>
                <a:latin typeface="Arial" charset="0"/>
              </a:rPr>
              <a:t>Planning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3866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2007FairfaxShowcaseSE-Slides-Bohner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2007FairfaxShowcaseSE-Slides-Bohn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2007FairfaxShowcaseSE-Slides-Bohner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FairfaxShowcaseSE-Slides-Bohner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FairfaxShowcaseSE-Slides-Bohner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2007FairfaxShowcaseSE-Slides-Bohner</Template>
  <TotalTime>25453</TotalTime>
  <Words>2863</Words>
  <Application>Microsoft Macintosh PowerPoint</Application>
  <PresentationFormat>On-screen Show (4:3)</PresentationFormat>
  <Paragraphs>524</Paragraphs>
  <Slides>45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2007FairfaxShowcaseSE-Slides-Bohner</vt:lpstr>
      <vt:lpstr>What do PM’s Think and Do? – leading to success / failure!</vt:lpstr>
      <vt:lpstr>What is the dog thinking?</vt:lpstr>
      <vt:lpstr>Management for Classical &amp; Agile Projects</vt:lpstr>
      <vt:lpstr>Planning</vt:lpstr>
      <vt:lpstr>Directing</vt:lpstr>
      <vt:lpstr>Organizing</vt:lpstr>
      <vt:lpstr>Controlling</vt:lpstr>
      <vt:lpstr>Staffing</vt:lpstr>
      <vt:lpstr>Separate? but Dependent Functions</vt:lpstr>
      <vt:lpstr>How can Software Project Management be done badly?</vt:lpstr>
      <vt:lpstr>Dilbert’s take on Project Failure…</vt:lpstr>
      <vt:lpstr>Epic Software Failures</vt:lpstr>
      <vt:lpstr>European Space Agency Ariane 5 Failure</vt:lpstr>
      <vt:lpstr>Medical Radiation Incident</vt:lpstr>
      <vt:lpstr>London Ambulance Service</vt:lpstr>
      <vt:lpstr>Software Project Wall of Shame… 1/2</vt:lpstr>
      <vt:lpstr>Software Project Wall of Shame… 2/2</vt:lpstr>
      <vt:lpstr>Why do Software Projects Fail?</vt:lpstr>
      <vt:lpstr>5 Common Software Project Pitfalls – were any of these on your team’s list?</vt:lpstr>
      <vt:lpstr>Beginning the Programming Before Understanding the Problem</vt:lpstr>
      <vt:lpstr>Example</vt:lpstr>
      <vt:lpstr>Project Team has Unrealistic Idea About How Much Work is Involved</vt:lpstr>
      <vt:lpstr>Defects Injected Early, but      Discovered Late</vt:lpstr>
      <vt:lpstr>Poor Programming Habits and  No Accountability for Work</vt:lpstr>
      <vt:lpstr>Managers trying to test quality into the software</vt:lpstr>
      <vt:lpstr>So, what would our friend Dilbert do in the face of a failing software project?  … errr, after his in-depth discussion with his friends </vt:lpstr>
      <vt:lpstr>State of the Art vs. State of the Practice</vt:lpstr>
      <vt:lpstr>What are Some Keys to Success?</vt:lpstr>
      <vt:lpstr>What’s Parnas Talking About?</vt:lpstr>
      <vt:lpstr>How can software projects succeed?</vt:lpstr>
      <vt:lpstr>How can software projects succeed?</vt:lpstr>
      <vt:lpstr>Anatomy of a Project</vt:lpstr>
      <vt:lpstr>Stakeholders and Their Concerns</vt:lpstr>
      <vt:lpstr>Stakeholders and Clients</vt:lpstr>
      <vt:lpstr>Essence of a Project Plan</vt:lpstr>
      <vt:lpstr>Project Classification</vt:lpstr>
      <vt:lpstr>Software Projects can get Creepy</vt:lpstr>
      <vt:lpstr>Resources reflect Project Parameters</vt:lpstr>
      <vt:lpstr>Software Project Team</vt:lpstr>
      <vt:lpstr>It’s all about controlling resources </vt:lpstr>
      <vt:lpstr>The “P’s” of a Software Project</vt:lpstr>
      <vt:lpstr>Ever-Important Question - SO WHAT?</vt:lpstr>
      <vt:lpstr>Coming up – Agile / Non-agile views</vt:lpstr>
      <vt:lpstr>Link to the technical view - SW Architecture Guides Planning</vt:lpstr>
      <vt:lpstr>Shared goal is to deliver –  System Quality Attributes</vt:lpstr>
    </vt:vector>
  </TitlesOfParts>
  <Company>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Shawn Bohner</dc:creator>
  <cp:lastModifiedBy>Steve Chenoweth</cp:lastModifiedBy>
  <cp:revision>206</cp:revision>
  <cp:lastPrinted>2012-03-07T21:05:33Z</cp:lastPrinted>
  <dcterms:created xsi:type="dcterms:W3CDTF">2010-09-08T13:25:44Z</dcterms:created>
  <dcterms:modified xsi:type="dcterms:W3CDTF">2015-03-12T18:55:06Z</dcterms:modified>
</cp:coreProperties>
</file>